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7104063" cy="10234613"/>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5317A44E-906E-498C-8522-AA807C357693}">
          <p14:sldIdLst>
            <p14:sldId id="276"/>
            <p14:sldId id="257"/>
            <p14:sldId id="259"/>
            <p14:sldId id="260"/>
            <p14:sldId id="261"/>
            <p14:sldId id="262"/>
            <p14:sldId id="263"/>
            <p14:sldId id="264"/>
            <p14:sldId id="265"/>
            <p14:sldId id="266"/>
            <p14:sldId id="267"/>
            <p14:sldId id="268"/>
            <p14:sldId id="269"/>
            <p14:sldId id="270"/>
            <p14:sldId id="271"/>
            <p14:sldId id="272"/>
            <p14:sldId id="273"/>
            <p14:sldId id="27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9" autoAdjust="0"/>
    <p:restoredTop sz="94618" autoAdjust="0"/>
  </p:normalViewPr>
  <p:slideViewPr>
    <p:cSldViewPr>
      <p:cViewPr varScale="1">
        <p:scale>
          <a:sx n="65" d="100"/>
          <a:sy n="65" d="100"/>
        </p:scale>
        <p:origin x="1710" y="5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40562C06-9FF6-478F-8FAF-A4131C4B6188}"/>
              </a:ext>
            </a:extLst>
          </p:cNvPr>
          <p:cNvSpPr>
            <a:spLocks noGrp="1" noChangeArrowheads="1"/>
          </p:cNvSpPr>
          <p:nvPr>
            <p:ph type="hdr" sz="quarter"/>
          </p:nvPr>
        </p:nvSpPr>
        <p:spPr bwMode="auto">
          <a:xfrm>
            <a:off x="0"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defRPr sz="1300"/>
            </a:lvl1pPr>
          </a:lstStyle>
          <a:p>
            <a:endParaRPr lang="en-US" altLang="en-US"/>
          </a:p>
        </p:txBody>
      </p:sp>
      <p:sp>
        <p:nvSpPr>
          <p:cNvPr id="355331" name="Rectangle 3">
            <a:extLst>
              <a:ext uri="{FF2B5EF4-FFF2-40B4-BE49-F238E27FC236}">
                <a16:creationId xmlns:a16="http://schemas.microsoft.com/office/drawing/2014/main" id="{4CAD2FE4-6A64-4506-94C9-F442CDA27ADA}"/>
              </a:ext>
            </a:extLst>
          </p:cNvPr>
          <p:cNvSpPr>
            <a:spLocks noGrp="1" noChangeArrowheads="1"/>
          </p:cNvSpPr>
          <p:nvPr>
            <p:ph type="dt" idx="1"/>
          </p:nvPr>
        </p:nvSpPr>
        <p:spPr bwMode="auto">
          <a:xfrm>
            <a:off x="4023992" y="0"/>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lvl1pPr algn="r">
              <a:defRPr sz="1300"/>
            </a:lvl1pPr>
          </a:lstStyle>
          <a:p>
            <a:endParaRPr lang="en-US" altLang="en-US"/>
          </a:p>
        </p:txBody>
      </p:sp>
      <p:sp>
        <p:nvSpPr>
          <p:cNvPr id="355332" name="Rectangle 4">
            <a:extLst>
              <a:ext uri="{FF2B5EF4-FFF2-40B4-BE49-F238E27FC236}">
                <a16:creationId xmlns:a16="http://schemas.microsoft.com/office/drawing/2014/main" id="{16B413A7-13BC-4C0F-9427-1C3B162FCC44}"/>
              </a:ext>
            </a:extLst>
          </p:cNvPr>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a:extLst>
              <a:ext uri="{FF2B5EF4-FFF2-40B4-BE49-F238E27FC236}">
                <a16:creationId xmlns:a16="http://schemas.microsoft.com/office/drawing/2014/main" id="{FF467983-BE4B-4E5D-9B8B-81208A4E7EFA}"/>
              </a:ext>
            </a:extLst>
          </p:cNvPr>
          <p:cNvSpPr>
            <a:spLocks noGrp="1" noChangeArrowheads="1"/>
          </p:cNvSpPr>
          <p:nvPr>
            <p:ph type="body" sz="quarter" idx="3"/>
          </p:nvPr>
        </p:nvSpPr>
        <p:spPr bwMode="auto">
          <a:xfrm>
            <a:off x="710407" y="4861441"/>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a:extLst>
              <a:ext uri="{FF2B5EF4-FFF2-40B4-BE49-F238E27FC236}">
                <a16:creationId xmlns:a16="http://schemas.microsoft.com/office/drawing/2014/main" id="{1E53AED4-13B0-4A35-8645-F41749855DA3}"/>
              </a:ext>
            </a:extLst>
          </p:cNvPr>
          <p:cNvSpPr>
            <a:spLocks noGrp="1" noChangeArrowheads="1"/>
          </p:cNvSpPr>
          <p:nvPr>
            <p:ph type="ftr" sz="quarter" idx="4"/>
          </p:nvPr>
        </p:nvSpPr>
        <p:spPr bwMode="auto">
          <a:xfrm>
            <a:off x="0"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defRPr sz="1300"/>
            </a:lvl1pPr>
          </a:lstStyle>
          <a:p>
            <a:endParaRPr lang="en-US" altLang="en-US"/>
          </a:p>
        </p:txBody>
      </p:sp>
      <p:sp>
        <p:nvSpPr>
          <p:cNvPr id="355335" name="Rectangle 7">
            <a:extLst>
              <a:ext uri="{FF2B5EF4-FFF2-40B4-BE49-F238E27FC236}">
                <a16:creationId xmlns:a16="http://schemas.microsoft.com/office/drawing/2014/main" id="{6E5800D6-FCDB-45C4-A654-5FC2A300F8E4}"/>
              </a:ext>
            </a:extLst>
          </p:cNvPr>
          <p:cNvSpPr>
            <a:spLocks noGrp="1" noChangeArrowheads="1"/>
          </p:cNvSpPr>
          <p:nvPr>
            <p:ph type="sldNum" sz="quarter" idx="5"/>
          </p:nvPr>
        </p:nvSpPr>
        <p:spPr bwMode="auto">
          <a:xfrm>
            <a:off x="4023992" y="9721106"/>
            <a:ext cx="3078427"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75" tIns="49538" rIns="99075" bIns="49538" numCol="1" anchor="b" anchorCtr="0" compatLnSpc="1">
            <a:prstTxWarp prst="textNoShape">
              <a:avLst/>
            </a:prstTxWarp>
          </a:bodyPr>
          <a:lstStyle>
            <a:lvl1pPr algn="r">
              <a:defRPr sz="1300"/>
            </a:lvl1pPr>
          </a:lstStyle>
          <a:p>
            <a:fld id="{A9925D5A-7BAC-4E86-996F-FF108FB3169A}" type="slidenum">
              <a:rPr lang="en-US" altLang="en-US"/>
              <a:pPr/>
              <a:t>‹#›</a:t>
            </a:fld>
            <a:endParaRPr lang="en-US" altLang="en-US"/>
          </a:p>
        </p:txBody>
      </p:sp>
    </p:spTree>
    <p:extLst>
      <p:ext uri="{BB962C8B-B14F-4D97-AF65-F5344CB8AC3E}">
        <p14:creationId xmlns:p14="http://schemas.microsoft.com/office/powerpoint/2010/main" val="41779279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411E12-5C6F-46DF-881F-03B9725E2857}"/>
              </a:ext>
            </a:extLst>
          </p:cNvPr>
          <p:cNvSpPr>
            <a:spLocks noGrp="1" noChangeArrowheads="1"/>
          </p:cNvSpPr>
          <p:nvPr>
            <p:ph type="sldNum" sz="quarter" idx="5"/>
          </p:nvPr>
        </p:nvSpPr>
        <p:spPr>
          <a:ln/>
        </p:spPr>
        <p:txBody>
          <a:bodyPr/>
          <a:lstStyle/>
          <a:p>
            <a:fld id="{36937146-7C0B-4F1E-A3F6-3F527E10848F}" type="slidenum">
              <a:rPr lang="en-US" altLang="en-US"/>
              <a:pPr/>
              <a:t>1</a:t>
            </a:fld>
            <a:endParaRPr lang="en-US" altLang="en-US"/>
          </a:p>
        </p:txBody>
      </p:sp>
      <p:sp>
        <p:nvSpPr>
          <p:cNvPr id="356354" name="Rectangle 2">
            <a:extLst>
              <a:ext uri="{FF2B5EF4-FFF2-40B4-BE49-F238E27FC236}">
                <a16:creationId xmlns:a16="http://schemas.microsoft.com/office/drawing/2014/main" id="{C0ACDF6F-D418-4E6C-AF60-0161EE3AA78A}"/>
              </a:ext>
            </a:extLst>
          </p:cNvPr>
          <p:cNvSpPr>
            <a:spLocks noGrp="1" noRot="1" noChangeAspect="1" noChangeArrowheads="1" noTextEdit="1"/>
          </p:cNvSpPr>
          <p:nvPr>
            <p:ph type="sldImg"/>
          </p:nvPr>
        </p:nvSpPr>
        <p:spPr>
          <a:ln/>
        </p:spPr>
      </p:sp>
      <p:sp>
        <p:nvSpPr>
          <p:cNvPr id="356355" name="Rectangle 3">
            <a:extLst>
              <a:ext uri="{FF2B5EF4-FFF2-40B4-BE49-F238E27FC236}">
                <a16:creationId xmlns:a16="http://schemas.microsoft.com/office/drawing/2014/main" id="{051387DB-5FA3-4C1E-8A5E-D0E7294BE8C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785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6B3A2C-9804-4379-8D37-FCA2D12050CB}"/>
              </a:ext>
            </a:extLst>
          </p:cNvPr>
          <p:cNvSpPr>
            <a:spLocks noGrp="1" noChangeArrowheads="1"/>
          </p:cNvSpPr>
          <p:nvPr>
            <p:ph type="sldNum" sz="quarter" idx="5"/>
          </p:nvPr>
        </p:nvSpPr>
        <p:spPr>
          <a:ln/>
        </p:spPr>
        <p:txBody>
          <a:bodyPr/>
          <a:lstStyle/>
          <a:p>
            <a:fld id="{6CB8DB69-D584-49EF-9CDF-9FA30CB406AF}" type="slidenum">
              <a:rPr lang="en-US" altLang="en-US"/>
              <a:pPr/>
              <a:t>2</a:t>
            </a:fld>
            <a:endParaRPr lang="en-US" altLang="en-US"/>
          </a:p>
        </p:txBody>
      </p:sp>
      <p:sp>
        <p:nvSpPr>
          <p:cNvPr id="357378" name="Rectangle 2">
            <a:extLst>
              <a:ext uri="{FF2B5EF4-FFF2-40B4-BE49-F238E27FC236}">
                <a16:creationId xmlns:a16="http://schemas.microsoft.com/office/drawing/2014/main" id="{734D7D9D-5FA8-4C5C-8126-ADF1F8A9123B}"/>
              </a:ext>
            </a:extLst>
          </p:cNvPr>
          <p:cNvSpPr>
            <a:spLocks noGrp="1" noRot="1" noChangeAspect="1" noChangeArrowheads="1" noTextEdit="1"/>
          </p:cNvSpPr>
          <p:nvPr>
            <p:ph type="sldImg"/>
          </p:nvPr>
        </p:nvSpPr>
        <p:spPr>
          <a:ln/>
        </p:spPr>
      </p:sp>
      <p:sp>
        <p:nvSpPr>
          <p:cNvPr id="357379" name="Rectangle 3">
            <a:extLst>
              <a:ext uri="{FF2B5EF4-FFF2-40B4-BE49-F238E27FC236}">
                <a16:creationId xmlns:a16="http://schemas.microsoft.com/office/drawing/2014/main" id="{1500702E-E2C9-4BF1-81DF-404117620F2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AC24113-E972-4828-8F7C-3B190A11D31A}"/>
              </a:ext>
            </a:extLst>
          </p:cNvPr>
          <p:cNvSpPr>
            <a:spLocks noGrp="1" noChangeArrowheads="1"/>
          </p:cNvSpPr>
          <p:nvPr>
            <p:ph type="ctrTitle"/>
          </p:nvPr>
        </p:nvSpPr>
        <p:spPr>
          <a:xfrm>
            <a:off x="1908177" y="3860800"/>
            <a:ext cx="5327650" cy="750888"/>
          </a:xfrm>
        </p:spPr>
        <p:txBody>
          <a:bodyPr/>
          <a:lstStyle>
            <a:lvl1pPr>
              <a:defRPr sz="2800" b="1"/>
            </a:lvl1pPr>
          </a:lstStyle>
          <a:p>
            <a:pPr lvl="0"/>
            <a:r>
              <a:rPr lang="en-US" altLang="en-US" noProof="0"/>
              <a:t>Click to edit Master title style</a:t>
            </a:r>
            <a:endParaRPr lang="ru-RU" altLang="en-US" noProof="0"/>
          </a:p>
        </p:txBody>
      </p:sp>
      <p:sp>
        <p:nvSpPr>
          <p:cNvPr id="5123" name="Rectangle 3">
            <a:extLst>
              <a:ext uri="{FF2B5EF4-FFF2-40B4-BE49-F238E27FC236}">
                <a16:creationId xmlns:a16="http://schemas.microsoft.com/office/drawing/2014/main" id="{853D9540-1747-427F-9427-76EDCAC38CFD}"/>
              </a:ext>
            </a:extLst>
          </p:cNvPr>
          <p:cNvSpPr>
            <a:spLocks noGrp="1" noChangeArrowheads="1"/>
          </p:cNvSpPr>
          <p:nvPr>
            <p:ph type="subTitle" idx="1"/>
          </p:nvPr>
        </p:nvSpPr>
        <p:spPr>
          <a:xfrm>
            <a:off x="1908177" y="4581525"/>
            <a:ext cx="5327650" cy="503238"/>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C6E4-233E-439D-9600-E7171164F59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2168E9D-A527-4E2A-A378-4DB1B422EB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0117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E7C2F-0C8F-4025-BBC8-0CFA670383E2}"/>
              </a:ext>
            </a:extLst>
          </p:cNvPr>
          <p:cNvSpPr>
            <a:spLocks noGrp="1"/>
          </p:cNvSpPr>
          <p:nvPr>
            <p:ph type="title" orient="vert"/>
          </p:nvPr>
        </p:nvSpPr>
        <p:spPr>
          <a:xfrm>
            <a:off x="6605589" y="476258"/>
            <a:ext cx="2070100" cy="5688013"/>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C7E2BD1-47B7-4680-91A4-5749E5B5FF81}"/>
              </a:ext>
            </a:extLst>
          </p:cNvPr>
          <p:cNvSpPr>
            <a:spLocks noGrp="1"/>
          </p:cNvSpPr>
          <p:nvPr>
            <p:ph type="body" orient="vert" idx="1"/>
          </p:nvPr>
        </p:nvSpPr>
        <p:spPr>
          <a:xfrm>
            <a:off x="395288" y="476258"/>
            <a:ext cx="6057900" cy="5688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0909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4478-16D5-411E-8B62-66B65E2A9CF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722E877-3B34-499D-97B8-73D3362A2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602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D435-D1DD-47A4-B373-2DFCD85CDF2A}"/>
              </a:ext>
            </a:extLst>
          </p:cNvPr>
          <p:cNvSpPr>
            <a:spLocks noGrp="1"/>
          </p:cNvSpPr>
          <p:nvPr>
            <p:ph type="title"/>
          </p:nvPr>
        </p:nvSpPr>
        <p:spPr>
          <a:xfrm>
            <a:off x="623890" y="1709746"/>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68F57DF-3D03-4663-A192-EE67265B43B6}"/>
              </a:ext>
            </a:extLst>
          </p:cNvPr>
          <p:cNvSpPr>
            <a:spLocks noGrp="1"/>
          </p:cNvSpPr>
          <p:nvPr>
            <p:ph type="body" idx="1"/>
          </p:nvPr>
        </p:nvSpPr>
        <p:spPr>
          <a:xfrm>
            <a:off x="623890" y="4589471"/>
            <a:ext cx="7886700" cy="1500187"/>
          </a:xfrm>
        </p:spPr>
        <p:txBody>
          <a:bodyPr/>
          <a:lstStyle>
            <a:lvl1pPr marL="0" indent="0">
              <a:buNone/>
              <a:defRPr sz="2400"/>
            </a:lvl1pPr>
            <a:lvl2pPr marL="457172" indent="0">
              <a:buNone/>
              <a:defRPr sz="2000"/>
            </a:lvl2pPr>
            <a:lvl3pPr marL="914345" indent="0">
              <a:buNone/>
              <a:defRPr sz="1800"/>
            </a:lvl3pPr>
            <a:lvl4pPr marL="1371517" indent="0">
              <a:buNone/>
              <a:defRPr sz="1600"/>
            </a:lvl4pPr>
            <a:lvl5pPr marL="1828689" indent="0">
              <a:buNone/>
              <a:defRPr sz="1600"/>
            </a:lvl5pPr>
            <a:lvl6pPr marL="2285862" indent="0">
              <a:buNone/>
              <a:defRPr sz="1600"/>
            </a:lvl6pPr>
            <a:lvl7pPr marL="2743034" indent="0">
              <a:buNone/>
              <a:defRPr sz="1600"/>
            </a:lvl7pPr>
            <a:lvl8pPr marL="3200208" indent="0">
              <a:buNone/>
              <a:defRPr sz="1600"/>
            </a:lvl8pPr>
            <a:lvl9pPr marL="3657380" indent="0">
              <a:buNone/>
              <a:defRPr sz="1600"/>
            </a:lvl9pPr>
          </a:lstStyle>
          <a:p>
            <a:pPr lvl="0"/>
            <a:r>
              <a:rPr lang="en-US"/>
              <a:t>Click to edit Master text styles</a:t>
            </a:r>
          </a:p>
        </p:txBody>
      </p:sp>
    </p:spTree>
    <p:extLst>
      <p:ext uri="{BB962C8B-B14F-4D97-AF65-F5344CB8AC3E}">
        <p14:creationId xmlns:p14="http://schemas.microsoft.com/office/powerpoint/2010/main" val="142538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1193-8FF0-43AB-A78B-8DBD1DBEF25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54AB60D-D516-4FE0-8F09-218253BACACA}"/>
              </a:ext>
            </a:extLst>
          </p:cNvPr>
          <p:cNvSpPr>
            <a:spLocks noGrp="1"/>
          </p:cNvSpPr>
          <p:nvPr>
            <p:ph sz="half" idx="1"/>
          </p:nvPr>
        </p:nvSpPr>
        <p:spPr>
          <a:xfrm>
            <a:off x="468317" y="1989140"/>
            <a:ext cx="4027487" cy="417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92898B7-6D47-4063-9B58-0091ED26FBD5}"/>
              </a:ext>
            </a:extLst>
          </p:cNvPr>
          <p:cNvSpPr>
            <a:spLocks noGrp="1"/>
          </p:cNvSpPr>
          <p:nvPr>
            <p:ph sz="half" idx="2"/>
          </p:nvPr>
        </p:nvSpPr>
        <p:spPr>
          <a:xfrm>
            <a:off x="4648200" y="1989140"/>
            <a:ext cx="4027488" cy="417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3151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D8EC-159D-4605-AFE8-48057F21613E}"/>
              </a:ext>
            </a:extLst>
          </p:cNvPr>
          <p:cNvSpPr>
            <a:spLocks noGrp="1"/>
          </p:cNvSpPr>
          <p:nvPr>
            <p:ph type="title"/>
          </p:nvPr>
        </p:nvSpPr>
        <p:spPr>
          <a:xfrm>
            <a:off x="630238" y="365129"/>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8A5B97-713B-4A62-BB47-E5FFD4570358}"/>
              </a:ext>
            </a:extLst>
          </p:cNvPr>
          <p:cNvSpPr>
            <a:spLocks noGrp="1"/>
          </p:cNvSpPr>
          <p:nvPr>
            <p:ph type="body" idx="1"/>
          </p:nvPr>
        </p:nvSpPr>
        <p:spPr>
          <a:xfrm>
            <a:off x="630241" y="1681163"/>
            <a:ext cx="3868737" cy="823912"/>
          </a:xfrm>
        </p:spPr>
        <p:txBody>
          <a:bodyPr anchor="b"/>
          <a:lstStyle>
            <a:lvl1pPr marL="0" indent="0">
              <a:buNone/>
              <a:defRPr sz="2400" b="1"/>
            </a:lvl1pPr>
            <a:lvl2pPr marL="457172" indent="0">
              <a:buNone/>
              <a:defRPr sz="2000" b="1"/>
            </a:lvl2pPr>
            <a:lvl3pPr marL="914345" indent="0">
              <a:buNone/>
              <a:defRPr sz="1800" b="1"/>
            </a:lvl3pPr>
            <a:lvl4pPr marL="1371517" indent="0">
              <a:buNone/>
              <a:defRPr sz="1600" b="1"/>
            </a:lvl4pPr>
            <a:lvl5pPr marL="1828689" indent="0">
              <a:buNone/>
              <a:defRPr sz="1600" b="1"/>
            </a:lvl5pPr>
            <a:lvl6pPr marL="2285862" indent="0">
              <a:buNone/>
              <a:defRPr sz="1600" b="1"/>
            </a:lvl6pPr>
            <a:lvl7pPr marL="2743034" indent="0">
              <a:buNone/>
              <a:defRPr sz="1600" b="1"/>
            </a:lvl7pPr>
            <a:lvl8pPr marL="3200208" indent="0">
              <a:buNone/>
              <a:defRPr sz="1600" b="1"/>
            </a:lvl8pPr>
            <a:lvl9pPr marL="365738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7CD3D0-DD27-4C04-9BDF-2FD736B8F135}"/>
              </a:ext>
            </a:extLst>
          </p:cNvPr>
          <p:cNvSpPr>
            <a:spLocks noGrp="1"/>
          </p:cNvSpPr>
          <p:nvPr>
            <p:ph sz="half" idx="2"/>
          </p:nvPr>
        </p:nvSpPr>
        <p:spPr>
          <a:xfrm>
            <a:off x="630241"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56ACF23-21C0-4893-9D97-955A9CFF08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172" indent="0">
              <a:buNone/>
              <a:defRPr sz="2000" b="1"/>
            </a:lvl2pPr>
            <a:lvl3pPr marL="914345" indent="0">
              <a:buNone/>
              <a:defRPr sz="1800" b="1"/>
            </a:lvl3pPr>
            <a:lvl4pPr marL="1371517" indent="0">
              <a:buNone/>
              <a:defRPr sz="1600" b="1"/>
            </a:lvl4pPr>
            <a:lvl5pPr marL="1828689" indent="0">
              <a:buNone/>
              <a:defRPr sz="1600" b="1"/>
            </a:lvl5pPr>
            <a:lvl6pPr marL="2285862" indent="0">
              <a:buNone/>
              <a:defRPr sz="1600" b="1"/>
            </a:lvl6pPr>
            <a:lvl7pPr marL="2743034" indent="0">
              <a:buNone/>
              <a:defRPr sz="1600" b="1"/>
            </a:lvl7pPr>
            <a:lvl8pPr marL="3200208" indent="0">
              <a:buNone/>
              <a:defRPr sz="1600" b="1"/>
            </a:lvl8pPr>
            <a:lvl9pPr marL="365738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F4578F-2DC1-4902-8D51-FE9F8F991C8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44482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C24F-906F-4382-8F4C-7563E3B4E3A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16945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37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9FD6-8988-4FB0-904E-C29F581BD247}"/>
              </a:ext>
            </a:extLst>
          </p:cNvPr>
          <p:cNvSpPr>
            <a:spLocks noGrp="1"/>
          </p:cNvSpPr>
          <p:nvPr>
            <p:ph type="title"/>
          </p:nvPr>
        </p:nvSpPr>
        <p:spPr>
          <a:xfrm>
            <a:off x="630242" y="457200"/>
            <a:ext cx="294957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9C8E7E5-168D-470B-A67C-15111D8E9497}"/>
              </a:ext>
            </a:extLst>
          </p:cNvPr>
          <p:cNvSpPr>
            <a:spLocks noGrp="1"/>
          </p:cNvSpPr>
          <p:nvPr>
            <p:ph idx="1"/>
          </p:nvPr>
        </p:nvSpPr>
        <p:spPr>
          <a:xfrm>
            <a:off x="3887789" y="98743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49F8EAC-53A5-4D7A-97A3-7D52A20EA4DD}"/>
              </a:ext>
            </a:extLst>
          </p:cNvPr>
          <p:cNvSpPr>
            <a:spLocks noGrp="1"/>
          </p:cNvSpPr>
          <p:nvPr>
            <p:ph type="body" sz="half" idx="2"/>
          </p:nvPr>
        </p:nvSpPr>
        <p:spPr>
          <a:xfrm>
            <a:off x="630242" y="2057400"/>
            <a:ext cx="2949575" cy="3811588"/>
          </a:xfrm>
        </p:spPr>
        <p:txBody>
          <a:bodyPr/>
          <a:lstStyle>
            <a:lvl1pPr marL="0" indent="0">
              <a:buNone/>
              <a:defRPr sz="1600"/>
            </a:lvl1pPr>
            <a:lvl2pPr marL="457172" indent="0">
              <a:buNone/>
              <a:defRPr sz="1400"/>
            </a:lvl2pPr>
            <a:lvl3pPr marL="914345" indent="0">
              <a:buNone/>
              <a:defRPr sz="1200"/>
            </a:lvl3pPr>
            <a:lvl4pPr marL="1371517" indent="0">
              <a:buNone/>
              <a:defRPr sz="1000"/>
            </a:lvl4pPr>
            <a:lvl5pPr marL="1828689" indent="0">
              <a:buNone/>
              <a:defRPr sz="1000"/>
            </a:lvl5pPr>
            <a:lvl6pPr marL="2285862" indent="0">
              <a:buNone/>
              <a:defRPr sz="1000"/>
            </a:lvl6pPr>
            <a:lvl7pPr marL="2743034" indent="0">
              <a:buNone/>
              <a:defRPr sz="1000"/>
            </a:lvl7pPr>
            <a:lvl8pPr marL="3200208" indent="0">
              <a:buNone/>
              <a:defRPr sz="1000"/>
            </a:lvl8pPr>
            <a:lvl9pPr marL="3657380" indent="0">
              <a:buNone/>
              <a:defRPr sz="1000"/>
            </a:lvl9pPr>
          </a:lstStyle>
          <a:p>
            <a:pPr lvl="0"/>
            <a:r>
              <a:rPr lang="en-US"/>
              <a:t>Click to edit Master text styles</a:t>
            </a:r>
          </a:p>
        </p:txBody>
      </p:sp>
    </p:spTree>
    <p:extLst>
      <p:ext uri="{BB962C8B-B14F-4D97-AF65-F5344CB8AC3E}">
        <p14:creationId xmlns:p14="http://schemas.microsoft.com/office/powerpoint/2010/main" val="2363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DFC2-BC15-4BC0-85C0-FEBAE3B246B2}"/>
              </a:ext>
            </a:extLst>
          </p:cNvPr>
          <p:cNvSpPr>
            <a:spLocks noGrp="1"/>
          </p:cNvSpPr>
          <p:nvPr>
            <p:ph type="title"/>
          </p:nvPr>
        </p:nvSpPr>
        <p:spPr>
          <a:xfrm>
            <a:off x="630242" y="457200"/>
            <a:ext cx="294957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D5E1649-2686-451D-9A68-3862AA8C5A2A}"/>
              </a:ext>
            </a:extLst>
          </p:cNvPr>
          <p:cNvSpPr>
            <a:spLocks noGrp="1"/>
          </p:cNvSpPr>
          <p:nvPr>
            <p:ph type="pic" idx="1"/>
          </p:nvPr>
        </p:nvSpPr>
        <p:spPr>
          <a:xfrm>
            <a:off x="3887789" y="987433"/>
            <a:ext cx="4629150" cy="4873625"/>
          </a:xfrm>
        </p:spPr>
        <p:txBody>
          <a:bodyPr/>
          <a:lstStyle>
            <a:lvl1pPr marL="0" indent="0">
              <a:buNone/>
              <a:defRPr sz="3200"/>
            </a:lvl1pPr>
            <a:lvl2pPr marL="457172" indent="0">
              <a:buNone/>
              <a:defRPr sz="2800"/>
            </a:lvl2pPr>
            <a:lvl3pPr marL="914345" indent="0">
              <a:buNone/>
              <a:defRPr sz="2400"/>
            </a:lvl3pPr>
            <a:lvl4pPr marL="1371517" indent="0">
              <a:buNone/>
              <a:defRPr sz="2000"/>
            </a:lvl4pPr>
            <a:lvl5pPr marL="1828689" indent="0">
              <a:buNone/>
              <a:defRPr sz="2000"/>
            </a:lvl5pPr>
            <a:lvl6pPr marL="2285862" indent="0">
              <a:buNone/>
              <a:defRPr sz="2000"/>
            </a:lvl6pPr>
            <a:lvl7pPr marL="2743034" indent="0">
              <a:buNone/>
              <a:defRPr sz="2000"/>
            </a:lvl7pPr>
            <a:lvl8pPr marL="3200208" indent="0">
              <a:buNone/>
              <a:defRPr sz="2000"/>
            </a:lvl8pPr>
            <a:lvl9pPr marL="365738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D6CE7027-2165-43CA-B83F-BADD7943872B}"/>
              </a:ext>
            </a:extLst>
          </p:cNvPr>
          <p:cNvSpPr>
            <a:spLocks noGrp="1"/>
          </p:cNvSpPr>
          <p:nvPr>
            <p:ph type="body" sz="half" idx="2"/>
          </p:nvPr>
        </p:nvSpPr>
        <p:spPr>
          <a:xfrm>
            <a:off x="630242" y="2057400"/>
            <a:ext cx="2949575" cy="3811588"/>
          </a:xfrm>
        </p:spPr>
        <p:txBody>
          <a:bodyPr/>
          <a:lstStyle>
            <a:lvl1pPr marL="0" indent="0">
              <a:buNone/>
              <a:defRPr sz="1600"/>
            </a:lvl1pPr>
            <a:lvl2pPr marL="457172" indent="0">
              <a:buNone/>
              <a:defRPr sz="1400"/>
            </a:lvl2pPr>
            <a:lvl3pPr marL="914345" indent="0">
              <a:buNone/>
              <a:defRPr sz="1200"/>
            </a:lvl3pPr>
            <a:lvl4pPr marL="1371517" indent="0">
              <a:buNone/>
              <a:defRPr sz="1000"/>
            </a:lvl4pPr>
            <a:lvl5pPr marL="1828689" indent="0">
              <a:buNone/>
              <a:defRPr sz="1000"/>
            </a:lvl5pPr>
            <a:lvl6pPr marL="2285862" indent="0">
              <a:buNone/>
              <a:defRPr sz="1000"/>
            </a:lvl6pPr>
            <a:lvl7pPr marL="2743034" indent="0">
              <a:buNone/>
              <a:defRPr sz="1000"/>
            </a:lvl7pPr>
            <a:lvl8pPr marL="3200208" indent="0">
              <a:buNone/>
              <a:defRPr sz="1000"/>
            </a:lvl8pPr>
            <a:lvl9pPr marL="3657380" indent="0">
              <a:buNone/>
              <a:defRPr sz="1000"/>
            </a:lvl9pPr>
          </a:lstStyle>
          <a:p>
            <a:pPr lvl="0"/>
            <a:r>
              <a:rPr lang="en-US"/>
              <a:t>Click to edit Master text styles</a:t>
            </a:r>
          </a:p>
        </p:txBody>
      </p:sp>
    </p:spTree>
    <p:extLst>
      <p:ext uri="{BB962C8B-B14F-4D97-AF65-F5344CB8AC3E}">
        <p14:creationId xmlns:p14="http://schemas.microsoft.com/office/powerpoint/2010/main" val="64754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D03AC2-CDED-4245-8F12-5102322C669D}"/>
              </a:ext>
            </a:extLst>
          </p:cNvPr>
          <p:cNvSpPr>
            <a:spLocks noGrp="1" noChangeArrowheads="1"/>
          </p:cNvSpPr>
          <p:nvPr>
            <p:ph type="title"/>
          </p:nvPr>
        </p:nvSpPr>
        <p:spPr bwMode="auto">
          <a:xfrm>
            <a:off x="395290" y="4762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a:extLst>
              <a:ext uri="{FF2B5EF4-FFF2-40B4-BE49-F238E27FC236}">
                <a16:creationId xmlns:a16="http://schemas.microsoft.com/office/drawing/2014/main" id="{272449C8-9F8C-4ED8-A111-DB1A6CB6A589}"/>
              </a:ext>
            </a:extLst>
          </p:cNvPr>
          <p:cNvSpPr>
            <a:spLocks noGrp="1" noChangeArrowheads="1"/>
          </p:cNvSpPr>
          <p:nvPr>
            <p:ph type="body" idx="1"/>
          </p:nvPr>
        </p:nvSpPr>
        <p:spPr bwMode="auto">
          <a:xfrm>
            <a:off x="468317" y="1989140"/>
            <a:ext cx="8207375"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kern="1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anose="020B0604020202020204" pitchFamily="34" charset="0"/>
        </a:defRPr>
      </a:lvl2pPr>
      <a:lvl3pPr algn="l" rtl="0" eaLnBrk="1" fontAlgn="base" hangingPunct="1">
        <a:spcBef>
          <a:spcPct val="0"/>
        </a:spcBef>
        <a:spcAft>
          <a:spcPct val="0"/>
        </a:spcAft>
        <a:defRPr sz="3200">
          <a:solidFill>
            <a:schemeClr val="bg1"/>
          </a:solidFill>
          <a:latin typeface="Arial" panose="020B0604020202020204" pitchFamily="34" charset="0"/>
        </a:defRPr>
      </a:lvl3pPr>
      <a:lvl4pPr algn="l" rtl="0" eaLnBrk="1" fontAlgn="base" hangingPunct="1">
        <a:spcBef>
          <a:spcPct val="0"/>
        </a:spcBef>
        <a:spcAft>
          <a:spcPct val="0"/>
        </a:spcAft>
        <a:defRPr sz="3200">
          <a:solidFill>
            <a:schemeClr val="bg1"/>
          </a:solidFill>
          <a:latin typeface="Arial" panose="020B0604020202020204" pitchFamily="34" charset="0"/>
        </a:defRPr>
      </a:lvl4pPr>
      <a:lvl5pPr algn="l" rtl="0" eaLnBrk="1" fontAlgn="base" hangingPunct="1">
        <a:spcBef>
          <a:spcPct val="0"/>
        </a:spcBef>
        <a:spcAft>
          <a:spcPct val="0"/>
        </a:spcAft>
        <a:defRPr sz="3200">
          <a:solidFill>
            <a:schemeClr val="bg1"/>
          </a:solidFill>
          <a:latin typeface="Arial" panose="020B0604020202020204" pitchFamily="34" charset="0"/>
        </a:defRPr>
      </a:lvl5pPr>
      <a:lvl6pPr marL="457172" algn="l" rtl="0" eaLnBrk="1" fontAlgn="base" hangingPunct="1">
        <a:spcBef>
          <a:spcPct val="0"/>
        </a:spcBef>
        <a:spcAft>
          <a:spcPct val="0"/>
        </a:spcAft>
        <a:defRPr sz="3200">
          <a:solidFill>
            <a:schemeClr val="bg1"/>
          </a:solidFill>
          <a:latin typeface="Arial" panose="020B0604020202020204" pitchFamily="34" charset="0"/>
        </a:defRPr>
      </a:lvl6pPr>
      <a:lvl7pPr marL="914345" algn="l" rtl="0" eaLnBrk="1" fontAlgn="base" hangingPunct="1">
        <a:spcBef>
          <a:spcPct val="0"/>
        </a:spcBef>
        <a:spcAft>
          <a:spcPct val="0"/>
        </a:spcAft>
        <a:defRPr sz="3200">
          <a:solidFill>
            <a:schemeClr val="bg1"/>
          </a:solidFill>
          <a:latin typeface="Arial" panose="020B0604020202020204" pitchFamily="34" charset="0"/>
        </a:defRPr>
      </a:lvl7pPr>
      <a:lvl8pPr marL="1371517" algn="l" rtl="0" eaLnBrk="1" fontAlgn="base" hangingPunct="1">
        <a:spcBef>
          <a:spcPct val="0"/>
        </a:spcBef>
        <a:spcAft>
          <a:spcPct val="0"/>
        </a:spcAft>
        <a:defRPr sz="3200">
          <a:solidFill>
            <a:schemeClr val="bg1"/>
          </a:solidFill>
          <a:latin typeface="Arial" panose="020B0604020202020204" pitchFamily="34" charset="0"/>
        </a:defRPr>
      </a:lvl8pPr>
      <a:lvl9pPr marL="1828689" algn="l" rtl="0" eaLnBrk="1" fontAlgn="base" hangingPunct="1">
        <a:spcBef>
          <a:spcPct val="0"/>
        </a:spcBef>
        <a:spcAft>
          <a:spcPct val="0"/>
        </a:spcAft>
        <a:defRPr sz="3200">
          <a:solidFill>
            <a:schemeClr val="bg1"/>
          </a:solidFill>
          <a:latin typeface="Arial" panose="020B0604020202020204" pitchFamily="34" charset="0"/>
        </a:defRPr>
      </a:lvl9pPr>
    </p:titleStyle>
    <p:bodyStyle>
      <a:lvl1pPr marL="342880" indent="-342880" algn="l" rtl="0" eaLnBrk="1" fontAlgn="base" hangingPunct="1">
        <a:spcBef>
          <a:spcPct val="20000"/>
        </a:spcBef>
        <a:spcAft>
          <a:spcPct val="0"/>
        </a:spcAft>
        <a:buChar char="•"/>
        <a:defRPr sz="2800" kern="1200">
          <a:solidFill>
            <a:schemeClr val="bg1"/>
          </a:solidFill>
          <a:latin typeface="+mn-lt"/>
          <a:ea typeface="+mn-ea"/>
          <a:cs typeface="+mn-cs"/>
        </a:defRPr>
      </a:lvl1pPr>
      <a:lvl2pPr marL="742905" indent="-285733" algn="l" rtl="0" eaLnBrk="1" fontAlgn="base" hangingPunct="1">
        <a:spcBef>
          <a:spcPct val="20000"/>
        </a:spcBef>
        <a:spcAft>
          <a:spcPct val="0"/>
        </a:spcAft>
        <a:buChar char="–"/>
        <a:defRPr sz="2400" b="1" kern="1200">
          <a:solidFill>
            <a:schemeClr val="bg1"/>
          </a:solidFill>
          <a:latin typeface="+mn-lt"/>
          <a:ea typeface="+mn-ea"/>
          <a:cs typeface="+mn-cs"/>
        </a:defRPr>
      </a:lvl2pPr>
      <a:lvl3pPr marL="1142931" indent="-228587" algn="l" rtl="0" eaLnBrk="1" fontAlgn="base" hangingPunct="1">
        <a:spcBef>
          <a:spcPct val="20000"/>
        </a:spcBef>
        <a:spcAft>
          <a:spcPct val="0"/>
        </a:spcAft>
        <a:buChar char="•"/>
        <a:defRPr sz="2400" kern="1200">
          <a:solidFill>
            <a:schemeClr val="bg1"/>
          </a:solidFill>
          <a:latin typeface="+mn-lt"/>
          <a:ea typeface="+mn-ea"/>
          <a:cs typeface="+mn-cs"/>
        </a:defRPr>
      </a:lvl3pPr>
      <a:lvl4pPr marL="1600104" indent="-228587" algn="l" rtl="0" eaLnBrk="1" fontAlgn="base" hangingPunct="1">
        <a:spcBef>
          <a:spcPct val="20000"/>
        </a:spcBef>
        <a:spcAft>
          <a:spcPct val="0"/>
        </a:spcAft>
        <a:buChar char="–"/>
        <a:defRPr sz="2000" kern="1200">
          <a:solidFill>
            <a:schemeClr val="tx1"/>
          </a:solidFill>
          <a:latin typeface="+mn-lt"/>
          <a:ea typeface="+mn-ea"/>
          <a:cs typeface="+mn-cs"/>
        </a:defRPr>
      </a:lvl4pPr>
      <a:lvl5pPr marL="2057276" indent="-228587" algn="l" rtl="0" eaLnBrk="1" fontAlgn="base" hangingPunct="1">
        <a:spcBef>
          <a:spcPct val="20000"/>
        </a:spcBef>
        <a:spcAft>
          <a:spcPct val="0"/>
        </a:spcAft>
        <a:buChar char="»"/>
        <a:defRPr sz="2000" kern="1200">
          <a:solidFill>
            <a:schemeClr val="tx1"/>
          </a:solidFill>
          <a:latin typeface="+mn-lt"/>
          <a:ea typeface="+mn-ea"/>
          <a:cs typeface="+mn-cs"/>
        </a:defRPr>
      </a:lvl5pPr>
      <a:lvl6pPr marL="2514448" indent="-228587" algn="l" defTabSz="9143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21" indent="-228587" algn="l" defTabSz="9143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93" indent="-228587" algn="l" defTabSz="9143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66" indent="-228587" algn="l" defTabSz="9143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2"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7" algn="l" defTabSz="914345" rtl="0" eaLnBrk="1" latinLnBrk="0" hangingPunct="1">
        <a:defRPr sz="1800" kern="1200">
          <a:solidFill>
            <a:schemeClr val="tx1"/>
          </a:solidFill>
          <a:latin typeface="+mn-lt"/>
          <a:ea typeface="+mn-ea"/>
          <a:cs typeface="+mn-cs"/>
        </a:defRPr>
      </a:lvl4pPr>
      <a:lvl5pPr marL="1828689" algn="l" defTabSz="914345" rtl="0" eaLnBrk="1" latinLnBrk="0" hangingPunct="1">
        <a:defRPr sz="1800" kern="1200">
          <a:solidFill>
            <a:schemeClr val="tx1"/>
          </a:solidFill>
          <a:latin typeface="+mn-lt"/>
          <a:ea typeface="+mn-ea"/>
          <a:cs typeface="+mn-cs"/>
        </a:defRPr>
      </a:lvl5pPr>
      <a:lvl6pPr marL="2285862" algn="l" defTabSz="914345" rtl="0" eaLnBrk="1" latinLnBrk="0" hangingPunct="1">
        <a:defRPr sz="1800" kern="1200">
          <a:solidFill>
            <a:schemeClr val="tx1"/>
          </a:solidFill>
          <a:latin typeface="+mn-lt"/>
          <a:ea typeface="+mn-ea"/>
          <a:cs typeface="+mn-cs"/>
        </a:defRPr>
      </a:lvl6pPr>
      <a:lvl7pPr marL="2743034" algn="l" defTabSz="914345" rtl="0" eaLnBrk="1" latinLnBrk="0" hangingPunct="1">
        <a:defRPr sz="1800" kern="1200">
          <a:solidFill>
            <a:schemeClr val="tx1"/>
          </a:solidFill>
          <a:latin typeface="+mn-lt"/>
          <a:ea typeface="+mn-ea"/>
          <a:cs typeface="+mn-cs"/>
        </a:defRPr>
      </a:lvl7pPr>
      <a:lvl8pPr marL="3200208" algn="l" defTabSz="914345" rtl="0" eaLnBrk="1" latinLnBrk="0" hangingPunct="1">
        <a:defRPr sz="1800" kern="1200">
          <a:solidFill>
            <a:schemeClr val="tx1"/>
          </a:solidFill>
          <a:latin typeface="+mn-lt"/>
          <a:ea typeface="+mn-ea"/>
          <a:cs typeface="+mn-cs"/>
        </a:defRPr>
      </a:lvl8pPr>
      <a:lvl9pPr marL="3657380" algn="l" defTabSz="9143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805F9EB-E0C9-493B-96AB-441C8685FCA2}"/>
              </a:ext>
            </a:extLst>
          </p:cNvPr>
          <p:cNvSpPr>
            <a:spLocks noGrp="1" noChangeArrowheads="1"/>
          </p:cNvSpPr>
          <p:nvPr>
            <p:ph type="ctrTitle"/>
          </p:nvPr>
        </p:nvSpPr>
        <p:spPr>
          <a:xfrm>
            <a:off x="35496" y="2420888"/>
            <a:ext cx="4680520" cy="1944216"/>
          </a:xfrm>
          <a:noFill/>
        </p:spPr>
        <p:txBody>
          <a:bodyPr lIns="0" tIns="0" rIns="0" bIns="0"/>
          <a:lstStyle/>
          <a:p>
            <a:pPr algn="ctr"/>
            <a:r>
              <a:rPr lang="en-US" dirty="0">
                <a:latin typeface="Bahnschrift SemiBold Condensed" panose="020B0502040204020203" pitchFamily="34" charset="0"/>
                <a:ea typeface="Calibri" panose="020F0502020204030204" pitchFamily="34" charset="0"/>
                <a:cs typeface="Times New Roman" panose="02020603050405020304" pitchFamily="18" charset="0"/>
              </a:rPr>
              <a:t> </a:t>
            </a:r>
            <a:r>
              <a:rPr lang="en-US" sz="3600" dirty="0">
                <a:latin typeface="Bahnschrift SemiBold Condensed" panose="020B0502040204020203" pitchFamily="34" charset="0"/>
                <a:ea typeface="+mn-ea"/>
                <a:cs typeface="+mn-cs"/>
              </a:rPr>
              <a:t>YOUR KEY TO CHAMPIONING YOUR BIOTECHNOLOGY CAREER</a:t>
            </a:r>
            <a:endParaRPr lang="uk-UA" altLang="en-US" sz="3200" dirty="0">
              <a:latin typeface="Bahnschrift SemiBold Condensed" panose="020B0502040204020203" pitchFamily="34" charset="0"/>
              <a:ea typeface="+mn-ea"/>
              <a:cs typeface="+mn-cs"/>
            </a:endParaRPr>
          </a:p>
        </p:txBody>
      </p:sp>
      <p:sp>
        <p:nvSpPr>
          <p:cNvPr id="2" name="TextBox 1"/>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190076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FD8A12-3355-4E31-8A64-60F985B6419F}"/>
              </a:ext>
            </a:extLst>
          </p:cNvPr>
          <p:cNvSpPr txBox="1"/>
          <p:nvPr/>
        </p:nvSpPr>
        <p:spPr>
          <a:xfrm>
            <a:off x="683568" y="893676"/>
            <a:ext cx="7128792" cy="5775684"/>
          </a:xfrm>
          <a:prstGeom prst="rect">
            <a:avLst/>
          </a:prstGeom>
          <a:noFill/>
        </p:spPr>
        <p:txBody>
          <a:bodyPr wrap="square">
            <a:spAutoFit/>
          </a:bodyPr>
          <a:lstStyle/>
          <a:p>
            <a:pPr marL="342900" lvl="0" indent="-342900" algn="just">
              <a:buFont typeface="Symbol" panose="05050102010706020507" pitchFamily="18" charset="2"/>
              <a:buChar char=""/>
            </a:pPr>
            <a:r>
              <a:rPr lang="en-US" sz="1600" b="1" i="1" dirty="0">
                <a:solidFill>
                  <a:schemeClr val="bg1"/>
                </a:solidFill>
                <a:latin typeface="Calibri" panose="020F0502020204030204" pitchFamily="34" charset="0"/>
                <a:cs typeface="Times New Roman" panose="02020603050405020304" pitchFamily="18" charset="0"/>
              </a:rPr>
              <a:t>Cell and Gene Therapies – </a:t>
            </a:r>
          </a:p>
          <a:p>
            <a:pPr marL="442913" lvl="0" algn="just"/>
            <a:r>
              <a:rPr lang="en-US" sz="1600" dirty="0">
                <a:solidFill>
                  <a:schemeClr val="bg1"/>
                </a:solidFill>
                <a:latin typeface="Calibri" panose="020F0502020204030204" pitchFamily="34" charset="0"/>
                <a:cs typeface="Times New Roman" panose="02020603050405020304" pitchFamily="18" charset="0"/>
              </a:rPr>
              <a:t>According to Auclair, customized medications in the form of cell and gene therapies are booming. In 2017, the FDA authorized Kymriah, the first-ever gene therapy. To treat acute lymphoblastic leukaemia, the medicine employs the patient's own white blood cells. Since then, the gene and cell therapy markets have grown by a factor of two, and experts believe that the FDA will continue to approve novel therapies at a rapid pace.</a:t>
            </a:r>
          </a:p>
          <a:p>
            <a:pPr marL="342900" lvl="0" indent="-342900" algn="just">
              <a:buFont typeface="Symbol" panose="05050102010706020507" pitchFamily="18" charset="2"/>
              <a:buChar char=""/>
            </a:pPr>
            <a:endParaRPr lang="en-IN" sz="1600" dirty="0">
              <a:solidFill>
                <a:schemeClr val="bg1"/>
              </a:solidFill>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b="1" i="1" dirty="0">
                <a:solidFill>
                  <a:schemeClr val="bg1"/>
                </a:solidFill>
                <a:latin typeface="Calibri" panose="020F0502020204030204" pitchFamily="34" charset="0"/>
                <a:cs typeface="Times New Roman" panose="02020603050405020304" pitchFamily="18" charset="0"/>
              </a:rPr>
              <a:t>Vaccine Development – </a:t>
            </a:r>
          </a:p>
          <a:p>
            <a:pPr marL="442913" lvl="0" algn="just"/>
            <a:r>
              <a:rPr lang="en-US" sz="1600" dirty="0">
                <a:solidFill>
                  <a:schemeClr val="bg1"/>
                </a:solidFill>
                <a:latin typeface="Calibri" panose="020F0502020204030204" pitchFamily="34" charset="0"/>
                <a:cs typeface="Times New Roman" panose="02020603050405020304" pitchFamily="18" charset="0"/>
              </a:rPr>
              <a:t>The COVID-19 pandemic has prompted scientists to examine novel approaches to vaccine development. Moderna, for example, created a candidate that generates an immune response by using mRNA from the novel coronavirus rather than a weakened version of the virus itself.</a:t>
            </a:r>
          </a:p>
          <a:p>
            <a:pPr lvl="0" algn="just"/>
            <a:endParaRPr lang="en-US" sz="1600" dirty="0">
              <a:solidFill>
                <a:schemeClr val="bg1"/>
              </a:solidFill>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b="1" i="1" dirty="0">
                <a:solidFill>
                  <a:schemeClr val="bg1"/>
                </a:solidFill>
                <a:latin typeface="Calibri" panose="020F0502020204030204" pitchFamily="34" charset="0"/>
                <a:cs typeface="Times New Roman" panose="02020603050405020304" pitchFamily="18" charset="0"/>
              </a:rPr>
              <a:t>Next-Generation Computing Technology – </a:t>
            </a:r>
          </a:p>
          <a:p>
            <a:pPr marL="442913" algn="just"/>
            <a:r>
              <a:rPr lang="en-US" sz="1600" dirty="0">
                <a:solidFill>
                  <a:schemeClr val="bg1"/>
                </a:solidFill>
                <a:latin typeface="Calibri" panose="020F0502020204030204" pitchFamily="34" charset="0"/>
                <a:cs typeface="Times New Roman" panose="02020603050405020304" pitchFamily="18" charset="0"/>
              </a:rPr>
              <a:t>Machine learning, artificial intelligence, and other advanced computing techniques have enabled businesses to expand their reach. Research and manufacturing efficiency are now at an all-time high. </a:t>
            </a:r>
          </a:p>
          <a:p>
            <a:pPr marL="442913" algn="just"/>
            <a:endParaRPr lang="en-US" sz="1600" dirty="0">
              <a:solidFill>
                <a:schemeClr val="bg1"/>
              </a:solidFill>
              <a:latin typeface="Calibri" panose="020F0502020204030204" pitchFamily="34" charset="0"/>
              <a:cs typeface="Times New Roman" panose="02020603050405020304" pitchFamily="18" charset="0"/>
            </a:endParaRPr>
          </a:p>
          <a:p>
            <a:pPr marL="442913" algn="just"/>
            <a:r>
              <a:rPr lang="en-US" sz="1600" dirty="0">
                <a:solidFill>
                  <a:schemeClr val="bg1"/>
                </a:solidFill>
                <a:latin typeface="Calibri" panose="020F0502020204030204" pitchFamily="34" charset="0"/>
                <a:cs typeface="Times New Roman" panose="02020603050405020304" pitchFamily="18" charset="0"/>
              </a:rPr>
              <a:t>Cloud computing has also had an impact on biotechnology. Early-stage firms can now rely on rented cloud storage space rather than investing in their own hardware, freeing up their limited money for R&amp;D prospects.</a:t>
            </a:r>
            <a:endParaRPr lang="en-IN" sz="1600" dirty="0">
              <a:solidFill>
                <a:schemeClr val="bg1"/>
              </a:solidFill>
              <a:latin typeface="Calibri" panose="020F0502020204030204" pitchFamily="34" charset="0"/>
              <a:cs typeface="Times New Roman" panose="02020603050405020304" pitchFamily="18" charset="0"/>
            </a:endParaRPr>
          </a:p>
          <a:p>
            <a:pPr marL="442913" lvl="0" algn="just">
              <a:lnSpc>
                <a:spcPct val="115000"/>
              </a:lnSpc>
            </a:pPr>
            <a:endParaRPr lang="en-IN" sz="1600" dirty="0">
              <a:solidFill>
                <a:schemeClr val="bg1"/>
              </a:solidFill>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907828D-C3CE-4219-BD60-6EDC44F9589B}"/>
              </a:ext>
            </a:extLst>
          </p:cNvPr>
          <p:cNvSpPr txBox="1"/>
          <p:nvPr/>
        </p:nvSpPr>
        <p:spPr>
          <a:xfrm>
            <a:off x="611561" y="260648"/>
            <a:ext cx="4032448" cy="584775"/>
          </a:xfrm>
          <a:prstGeom prst="rect">
            <a:avLst/>
          </a:prstGeom>
          <a:noFill/>
        </p:spPr>
        <p:txBody>
          <a:bodyPr wrap="square">
            <a:spAutoFit/>
          </a:bodyPr>
          <a:lstStyle/>
          <a:p>
            <a:r>
              <a:rPr lang="en-US" sz="3200" b="1" dirty="0">
                <a:solidFill>
                  <a:schemeClr val="bg1"/>
                </a:solidFill>
                <a:latin typeface="Agency FB" panose="020B0503020202020204" pitchFamily="34" charset="0"/>
              </a:rPr>
              <a:t>BIOTECHNOLOGY TRENDS</a:t>
            </a:r>
            <a:endParaRPr lang="en-IN" sz="3200" b="1" dirty="0">
              <a:solidFill>
                <a:schemeClr val="bg1"/>
              </a:solidFill>
              <a:latin typeface="Agency FB" panose="020B0503020202020204" pitchFamily="34" charset="0"/>
            </a:endParaRPr>
          </a:p>
        </p:txBody>
      </p:sp>
      <p:sp>
        <p:nvSpPr>
          <p:cNvPr id="7" name="TextBox 6"/>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24531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CCCFAE-B343-4A7E-A496-029A0EB0F699}"/>
              </a:ext>
            </a:extLst>
          </p:cNvPr>
          <p:cNvSpPr txBox="1"/>
          <p:nvPr/>
        </p:nvSpPr>
        <p:spPr>
          <a:xfrm>
            <a:off x="683568" y="980728"/>
            <a:ext cx="7200800" cy="5078313"/>
          </a:xfrm>
          <a:prstGeom prst="rect">
            <a:avLst/>
          </a:prstGeom>
          <a:noFill/>
        </p:spPr>
        <p:txBody>
          <a:bodyPr wrap="square">
            <a:spAutoFit/>
          </a:bodyPr>
          <a:lstStyle/>
          <a:p>
            <a:pPr marL="342900" lvl="0" indent="-342900" algn="just">
              <a:buFont typeface="Symbol" panose="05050102010706020507" pitchFamily="18" charset="2"/>
              <a:buChar char=""/>
            </a:pPr>
            <a:r>
              <a:rPr lang="en-US"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Increased Stakeholder Collaboration – </a:t>
            </a:r>
          </a:p>
          <a:p>
            <a:pPr marL="442913" lvl="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Biotechnological research necessitates ongoing collaboration with a wide range of stakeholders, from lab associates to multinational collaborators. </a:t>
            </a:r>
          </a:p>
          <a:p>
            <a:pPr marL="442913" lvl="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More businesses are turning to innovative software technologies that offer data sharing, speedy communication, and virtual meetings to encourage productive cooperation.</a:t>
            </a:r>
          </a:p>
          <a:p>
            <a:pPr lvl="0" algn="just"/>
            <a:endParaRPr lang="en-IN"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Improved Clinical Trials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442913" lvl="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Clinical studies, which were once mostly manual, have been significantly computerized. Companies can now investigate disease using readily available technology, such as the Apple Watch and genetic testing. </a:t>
            </a:r>
          </a:p>
          <a:p>
            <a:pPr marL="442913" lvl="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Trials are now more accessible to a bigger, more geographically diversified range of individuals thanks to widespread digitization. Machine learning can also be used by researchers to more readily reject individuals who do not satisfy trial requirements, examine therapy efficacy, and determine new findings from prior trials.</a:t>
            </a:r>
            <a:endParaRPr lang="en-IN"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907828D-C3CE-4219-BD60-6EDC44F9589B}"/>
              </a:ext>
            </a:extLst>
          </p:cNvPr>
          <p:cNvSpPr txBox="1"/>
          <p:nvPr/>
        </p:nvSpPr>
        <p:spPr>
          <a:xfrm>
            <a:off x="611561" y="260648"/>
            <a:ext cx="4032448" cy="584775"/>
          </a:xfrm>
          <a:prstGeom prst="rect">
            <a:avLst/>
          </a:prstGeom>
          <a:noFill/>
        </p:spPr>
        <p:txBody>
          <a:bodyPr wrap="square">
            <a:spAutoFit/>
          </a:bodyPr>
          <a:lstStyle/>
          <a:p>
            <a:r>
              <a:rPr lang="en-US" sz="3200" b="1" dirty="0">
                <a:solidFill>
                  <a:schemeClr val="bg1"/>
                </a:solidFill>
                <a:latin typeface="Agency FB" panose="020B0503020202020204" pitchFamily="34" charset="0"/>
              </a:rPr>
              <a:t>BIOTECHNOLOGY TRENDS</a:t>
            </a:r>
            <a:endParaRPr lang="en-IN" sz="3200" b="1" dirty="0">
              <a:solidFill>
                <a:schemeClr val="bg1"/>
              </a:solidFill>
              <a:latin typeface="Agency FB" panose="020B0503020202020204" pitchFamily="34" charset="0"/>
            </a:endParaRPr>
          </a:p>
        </p:txBody>
      </p:sp>
      <p:sp>
        <p:nvSpPr>
          <p:cNvPr id="7" name="TextBox 6"/>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39462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C08B8C-20E1-4801-98E7-4E67D974FC88}"/>
              </a:ext>
            </a:extLst>
          </p:cNvPr>
          <p:cNvSpPr txBox="1"/>
          <p:nvPr/>
        </p:nvSpPr>
        <p:spPr>
          <a:xfrm>
            <a:off x="611560" y="870967"/>
            <a:ext cx="7128792" cy="5078313"/>
          </a:xfrm>
          <a:prstGeom prst="rect">
            <a:avLst/>
          </a:prstGeom>
          <a:noFill/>
        </p:spPr>
        <p:txBody>
          <a:bodyPr wrap="square">
            <a:spAutoFit/>
          </a:bodyPr>
          <a:lstStyle/>
          <a:p>
            <a:pPr marL="342900" lvl="0" indent="-342900" algn="just">
              <a:buFont typeface="Symbol" panose="05050102010706020507" pitchFamily="18" charset="2"/>
              <a:buChar char=""/>
            </a:pPr>
            <a:r>
              <a:rPr lang="en-US"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Advances in Personalized Treatment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539750" lvl="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decades, biotechnology and gene-based medicines have gone hand in hand. Scientists have achieved tremendous advances in recent years as a result of advances in technology. </a:t>
            </a:r>
          </a:p>
          <a:p>
            <a:pPr marL="539750" lvl="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cost of genetic sequencing has declined considerably, from $2.7 billion in 1990 for the Human Genome Project to less than $300 now, allowing for more in-depth patient analysis and tailored treatment. Personalized cancer treatments, like as CAR T-cell therapy, have already become a reality as a result of faster, more cheaper sequencing.</a:t>
            </a:r>
          </a:p>
          <a:p>
            <a:pPr marL="539750" lvl="0" algn="just"/>
            <a:endParaRPr lang="en-IN"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Symbol" panose="05050102010706020507" pitchFamily="18" charset="2"/>
              <a:buChar char=""/>
            </a:pPr>
            <a:r>
              <a:rPr lang="en-US" b="1" i="1" dirty="0">
                <a:solidFill>
                  <a:schemeClr val="bg1"/>
                </a:solidFill>
                <a:latin typeface="Calibri" panose="020F0502020204030204" pitchFamily="34" charset="0"/>
                <a:cs typeface="Times New Roman" panose="02020603050405020304" pitchFamily="18" charset="0"/>
              </a:rPr>
              <a:t>Agricultural Applications – </a:t>
            </a:r>
          </a:p>
          <a:p>
            <a:pPr marL="539750" algn="just"/>
            <a:r>
              <a:rPr lang="en-US" dirty="0">
                <a:solidFill>
                  <a:schemeClr val="bg1"/>
                </a:solidFill>
                <a:latin typeface="Calibri" panose="020F0502020204030204" pitchFamily="34" charset="0"/>
                <a:cs typeface="Times New Roman" panose="02020603050405020304" pitchFamily="18" charset="0"/>
              </a:rPr>
              <a:t>According to the United Nations, the world's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population will exceed 9.7 billion by 2050, necessitating more sustainable food supplies and efficient land usage.</a:t>
            </a:r>
          </a:p>
          <a:p>
            <a:pPr marL="53975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Gene editing could result in crops that flourish in harsher environments or produce bigger yields in smaller areas while maintaining nutritional value</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IN"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907828D-C3CE-4219-BD60-6EDC44F9589B}"/>
              </a:ext>
            </a:extLst>
          </p:cNvPr>
          <p:cNvSpPr txBox="1"/>
          <p:nvPr/>
        </p:nvSpPr>
        <p:spPr>
          <a:xfrm>
            <a:off x="611561" y="260648"/>
            <a:ext cx="4032448" cy="584775"/>
          </a:xfrm>
          <a:prstGeom prst="rect">
            <a:avLst/>
          </a:prstGeom>
          <a:noFill/>
        </p:spPr>
        <p:txBody>
          <a:bodyPr wrap="square">
            <a:spAutoFit/>
          </a:bodyPr>
          <a:lstStyle/>
          <a:p>
            <a:r>
              <a:rPr lang="en-US" sz="3200" b="1" dirty="0">
                <a:solidFill>
                  <a:schemeClr val="bg1"/>
                </a:solidFill>
                <a:latin typeface="Agency FB" panose="020B0503020202020204" pitchFamily="34" charset="0"/>
              </a:rPr>
              <a:t>BIOTECHNOLOGY TRENDS</a:t>
            </a:r>
            <a:endParaRPr lang="en-IN" sz="3200" b="1" dirty="0">
              <a:solidFill>
                <a:schemeClr val="bg1"/>
              </a:solidFill>
              <a:latin typeface="Agency FB" panose="020B0503020202020204" pitchFamily="34" charset="0"/>
            </a:endParaRPr>
          </a:p>
        </p:txBody>
      </p:sp>
      <p:sp>
        <p:nvSpPr>
          <p:cNvPr id="7" name="TextBox 6"/>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240764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AE70E6-EFBE-4C2A-ADC3-0526CB5474D8}"/>
              </a:ext>
            </a:extLst>
          </p:cNvPr>
          <p:cNvSpPr txBox="1"/>
          <p:nvPr/>
        </p:nvSpPr>
        <p:spPr>
          <a:xfrm>
            <a:off x="611560" y="260648"/>
            <a:ext cx="7812360" cy="584775"/>
          </a:xfrm>
          <a:prstGeom prst="rect">
            <a:avLst/>
          </a:prstGeom>
          <a:noFill/>
        </p:spPr>
        <p:txBody>
          <a:bodyPr wrap="square">
            <a:spAutoFit/>
          </a:bodyPr>
          <a:lstStyle>
            <a:defPPr>
              <a:defRPr lang="ru-RU"/>
            </a:defPPr>
            <a:lvl1pPr>
              <a:defRPr sz="3200" b="1">
                <a:solidFill>
                  <a:schemeClr val="bg1"/>
                </a:solidFill>
                <a:latin typeface="Agency FB" panose="020B0503020202020204" pitchFamily="34" charset="0"/>
                <a:cs typeface="Times New Roman" panose="02020603050405020304" pitchFamily="18" charset="0"/>
              </a:defRPr>
            </a:lvl1pPr>
          </a:lstStyle>
          <a:p>
            <a:r>
              <a:rPr lang="en-US" dirty="0"/>
              <a:t>EXTREMELY IMPORTANT BIOTECHNOLOGY SKILLS –</a:t>
            </a:r>
            <a:endParaRPr lang="en-IN" dirty="0"/>
          </a:p>
        </p:txBody>
      </p:sp>
      <p:sp>
        <p:nvSpPr>
          <p:cNvPr id="7" name="TextBox 6">
            <a:extLst>
              <a:ext uri="{FF2B5EF4-FFF2-40B4-BE49-F238E27FC236}">
                <a16:creationId xmlns:a16="http://schemas.microsoft.com/office/drawing/2014/main" id="{A235786D-F082-49F3-8FDE-90D76F9234F3}"/>
              </a:ext>
            </a:extLst>
          </p:cNvPr>
          <p:cNvSpPr txBox="1"/>
          <p:nvPr/>
        </p:nvSpPr>
        <p:spPr>
          <a:xfrm>
            <a:off x="666328" y="1052736"/>
            <a:ext cx="6858000" cy="4824141"/>
          </a:xfrm>
          <a:prstGeom prst="rect">
            <a:avLst/>
          </a:prstGeom>
          <a:noFill/>
        </p:spPr>
        <p:txBody>
          <a:bodyPr wrap="square">
            <a:spAutoFit/>
          </a:bodyPr>
          <a:lstStyle>
            <a:defPPr>
              <a:defRPr lang="ru-RU"/>
            </a:defPPr>
            <a:lvl1pPr marL="342900" lvl="0" indent="-342900" algn="just">
              <a:lnSpc>
                <a:spcPct val="115000"/>
              </a:lnSpc>
              <a:buFont typeface="Symbol" panose="05050102010706020507" pitchFamily="18" charset="2"/>
              <a:buChar char=""/>
              <a:defRPr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nSpc>
                <a:spcPct val="100000"/>
              </a:lnSpc>
            </a:pPr>
            <a:r>
              <a:rPr lang="en-US" dirty="0"/>
              <a:t>Scientific and Technical Skills </a:t>
            </a:r>
            <a:r>
              <a:rPr lang="en-US" b="0" i="0" dirty="0"/>
              <a:t>– </a:t>
            </a:r>
          </a:p>
          <a:p>
            <a:pPr marL="442913" indent="0">
              <a:lnSpc>
                <a:spcPct val="100000"/>
              </a:lnSpc>
              <a:buNone/>
            </a:pPr>
            <a:r>
              <a:rPr lang="en-US" b="0" i="0" dirty="0"/>
              <a:t>A solid foundation in scientific and technological abilities can help you keep up with biotechnology's rapid breakthroughs. Knowledge gaps include the following:</a:t>
            </a:r>
            <a:endParaRPr lang="en-IN" b="0" i="0" dirty="0"/>
          </a:p>
          <a:p>
            <a:pPr marL="0" indent="0">
              <a:lnSpc>
                <a:spcPct val="100000"/>
              </a:lnSpc>
              <a:buNone/>
            </a:pPr>
            <a:endParaRPr lang="en-IN" dirty="0"/>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Cellular Culture &amp; Biology              </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Molecular Biology</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Chemical Analysis</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Purification</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Research Methodology</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Drug Development</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Clinical Research</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Lab Research</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Genetics</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Data Management and analysis</a:t>
            </a:r>
            <a:endParaRPr lang="en-IN" dirty="0">
              <a:solidFill>
                <a:schemeClr val="bg1"/>
              </a:solidFill>
              <a:latin typeface="Calibri" panose="020F0502020204030204" pitchFamily="34" charset="0"/>
              <a:cs typeface="Times New Roman" panose="02020603050405020304" pitchFamily="18" charset="0"/>
            </a:endParaRPr>
          </a:p>
          <a:p>
            <a:pPr marL="728663" lvl="1" indent="-285750" algn="just">
              <a:buFont typeface="Wingdings" panose="05000000000000000000" pitchFamily="2" charset="2"/>
              <a:buChar char="ü"/>
            </a:pPr>
            <a:r>
              <a:rPr lang="en-US" dirty="0">
                <a:solidFill>
                  <a:schemeClr val="bg1"/>
                </a:solidFill>
                <a:latin typeface="Calibri" panose="020F0502020204030204" pitchFamily="34" charset="0"/>
                <a:cs typeface="Times New Roman" panose="02020603050405020304" pitchFamily="18" charset="0"/>
              </a:rPr>
              <a:t>Regulation and compliance</a:t>
            </a:r>
            <a:endParaRPr lang="en-IN" dirty="0">
              <a:solidFill>
                <a:schemeClr val="bg1"/>
              </a:solidFill>
              <a:latin typeface="Calibri" panose="020F0502020204030204" pitchFamily="34" charset="0"/>
              <a:cs typeface="Times New Roman" panose="02020603050405020304" pitchFamily="18" charset="0"/>
            </a:endParaRPr>
          </a:p>
          <a:p>
            <a:endParaRPr lang="en-IN" dirty="0"/>
          </a:p>
        </p:txBody>
      </p:sp>
      <p:pic>
        <p:nvPicPr>
          <p:cNvPr id="12" name="Picture 11">
            <a:extLst>
              <a:ext uri="{FF2B5EF4-FFF2-40B4-BE49-F238E27FC236}">
                <a16:creationId xmlns:a16="http://schemas.microsoft.com/office/drawing/2014/main" id="{401D8128-BF00-458F-AD35-B8764DAD0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315" y="1772816"/>
            <a:ext cx="4851181" cy="4464496"/>
          </a:xfrm>
          <a:prstGeom prst="rect">
            <a:avLst/>
          </a:prstGeom>
          <a:ln>
            <a:noFill/>
          </a:ln>
          <a:effectLst>
            <a:outerShdw blurRad="190500" algn="tl" rotWithShape="0">
              <a:srgbClr val="000000">
                <a:alpha val="70000"/>
              </a:srgbClr>
            </a:outerShdw>
          </a:effectLst>
        </p:spPr>
      </p:pic>
      <p:sp>
        <p:nvSpPr>
          <p:cNvPr id="9" name="TextBox 8"/>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122591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F37C3A-07D5-4418-B85D-0AD4AECE4D7F}"/>
              </a:ext>
            </a:extLst>
          </p:cNvPr>
          <p:cNvSpPr txBox="1"/>
          <p:nvPr/>
        </p:nvSpPr>
        <p:spPr>
          <a:xfrm>
            <a:off x="629816" y="1014983"/>
            <a:ext cx="6894512" cy="5078313"/>
          </a:xfrm>
          <a:prstGeom prst="rect">
            <a:avLst/>
          </a:prstGeom>
          <a:noFill/>
        </p:spPr>
        <p:txBody>
          <a:bodyPr wrap="square">
            <a:spAutoFit/>
          </a:bodyPr>
          <a:lstStyle>
            <a:defPPr>
              <a:defRPr lang="ru-RU"/>
            </a:defPPr>
            <a:lvl1pPr marL="342900" lvl="0" indent="-342900" algn="just">
              <a:lnSpc>
                <a:spcPct val="115000"/>
              </a:lnSpc>
              <a:buFont typeface="Symbol" panose="05050102010706020507" pitchFamily="18" charset="2"/>
              <a:buChar char=""/>
              <a:defRPr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vl2pPr marL="728663" lvl="1" indent="-285750" algn="just">
              <a:lnSpc>
                <a:spcPct val="115000"/>
              </a:lnSpc>
              <a:buFont typeface="Wingdings" panose="05000000000000000000" pitchFamily="2" charset="2"/>
              <a:buChar char="ü"/>
              <a:defRPr>
                <a:solidFill>
                  <a:schemeClr val="bg1"/>
                </a:solidFill>
                <a:latin typeface="Calibri" panose="020F0502020204030204" pitchFamily="34" charset="0"/>
                <a:cs typeface="Times New Roman" panose="02020603050405020304" pitchFamily="18" charset="0"/>
              </a:defRPr>
            </a:lvl2pPr>
          </a:lstStyle>
          <a:p>
            <a:pPr>
              <a:lnSpc>
                <a:spcPct val="100000"/>
              </a:lnSpc>
            </a:pPr>
            <a:r>
              <a:rPr lang="en-US" dirty="0"/>
              <a:t>Soft Skills and Business Acumen- </a:t>
            </a:r>
          </a:p>
          <a:p>
            <a:pPr marL="0" indent="0">
              <a:lnSpc>
                <a:spcPct val="100000"/>
              </a:lnSpc>
              <a:buNone/>
            </a:pPr>
            <a:endParaRPr lang="en-US" dirty="0"/>
          </a:p>
          <a:p>
            <a:pPr marL="442913" indent="0">
              <a:lnSpc>
                <a:spcPct val="100000"/>
              </a:lnSpc>
              <a:buNone/>
            </a:pPr>
            <a:r>
              <a:rPr lang="en-US" b="0" i="0" dirty="0"/>
              <a:t>Professionals that can work well with others, speak clearly, and continue to learn will be among the most successful in biotechnology career. </a:t>
            </a:r>
          </a:p>
          <a:p>
            <a:pPr marL="442913" indent="0">
              <a:lnSpc>
                <a:spcPct val="100000"/>
              </a:lnSpc>
              <a:buNone/>
            </a:pPr>
            <a:endParaRPr lang="en-US" b="0" i="0" dirty="0"/>
          </a:p>
          <a:p>
            <a:pPr marL="442913" indent="0">
              <a:lnSpc>
                <a:spcPct val="100000"/>
              </a:lnSpc>
              <a:buNone/>
            </a:pPr>
            <a:r>
              <a:rPr lang="en-US" b="0" i="0" dirty="0"/>
              <a:t>As you progress, formulating and implementing strategy, which needs excellent people skills, will become just as crucial as technical understanding.</a:t>
            </a:r>
          </a:p>
          <a:p>
            <a:pPr marL="442913" indent="0">
              <a:lnSpc>
                <a:spcPct val="100000"/>
              </a:lnSpc>
              <a:buNone/>
            </a:pPr>
            <a:endParaRPr lang="en-IN" b="0" i="0" dirty="0"/>
          </a:p>
          <a:p>
            <a:pPr lvl="1">
              <a:lnSpc>
                <a:spcPct val="100000"/>
              </a:lnSpc>
            </a:pPr>
            <a:r>
              <a:rPr lang="en-US" dirty="0"/>
              <a:t>Communication</a:t>
            </a:r>
            <a:endParaRPr lang="en-IN" dirty="0"/>
          </a:p>
          <a:p>
            <a:pPr lvl="1">
              <a:lnSpc>
                <a:spcPct val="100000"/>
              </a:lnSpc>
            </a:pPr>
            <a:r>
              <a:rPr lang="en-US" dirty="0"/>
              <a:t>Attention to detail</a:t>
            </a:r>
            <a:endParaRPr lang="en-IN" dirty="0"/>
          </a:p>
          <a:p>
            <a:pPr lvl="1">
              <a:lnSpc>
                <a:spcPct val="100000"/>
              </a:lnSpc>
            </a:pPr>
            <a:r>
              <a:rPr lang="en-US" dirty="0"/>
              <a:t>Business Strategy</a:t>
            </a:r>
            <a:endParaRPr lang="en-IN" dirty="0"/>
          </a:p>
          <a:p>
            <a:pPr lvl="1">
              <a:lnSpc>
                <a:spcPct val="100000"/>
              </a:lnSpc>
            </a:pPr>
            <a:r>
              <a:rPr lang="en-US" dirty="0"/>
              <a:t>Research</a:t>
            </a:r>
            <a:endParaRPr lang="en-IN" dirty="0"/>
          </a:p>
          <a:p>
            <a:pPr lvl="1">
              <a:lnSpc>
                <a:spcPct val="100000"/>
              </a:lnSpc>
            </a:pPr>
            <a:r>
              <a:rPr lang="en-US" dirty="0"/>
              <a:t>Problem Solving</a:t>
            </a:r>
            <a:endParaRPr lang="en-IN" dirty="0"/>
          </a:p>
          <a:p>
            <a:pPr lvl="1">
              <a:lnSpc>
                <a:spcPct val="100000"/>
              </a:lnSpc>
            </a:pPr>
            <a:r>
              <a:rPr lang="en-US" dirty="0"/>
              <a:t>Project and budge management</a:t>
            </a:r>
            <a:endParaRPr lang="en-IN" dirty="0"/>
          </a:p>
          <a:p>
            <a:pPr lvl="1">
              <a:lnSpc>
                <a:spcPct val="100000"/>
              </a:lnSpc>
            </a:pPr>
            <a:r>
              <a:rPr lang="en-US" dirty="0"/>
              <a:t>Organization</a:t>
            </a:r>
            <a:endParaRPr lang="en-IN" dirty="0"/>
          </a:p>
          <a:p>
            <a:pPr lvl="1">
              <a:lnSpc>
                <a:spcPct val="100000"/>
              </a:lnSpc>
            </a:pPr>
            <a:r>
              <a:rPr lang="en-US" dirty="0"/>
              <a:t>Time Management</a:t>
            </a:r>
            <a:endParaRPr lang="en-IN" dirty="0"/>
          </a:p>
        </p:txBody>
      </p:sp>
      <p:pic>
        <p:nvPicPr>
          <p:cNvPr id="12" name="Picture 11">
            <a:extLst>
              <a:ext uri="{FF2B5EF4-FFF2-40B4-BE49-F238E27FC236}">
                <a16:creationId xmlns:a16="http://schemas.microsoft.com/office/drawing/2014/main" id="{7C07283F-A728-43EF-BC1A-0462E2D19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113" y="3284984"/>
            <a:ext cx="4579343" cy="3052895"/>
          </a:xfrm>
          <a:prstGeom prst="rect">
            <a:avLst/>
          </a:prstGeom>
        </p:spPr>
      </p:pic>
      <p:sp>
        <p:nvSpPr>
          <p:cNvPr id="7" name="TextBox 6">
            <a:extLst>
              <a:ext uri="{FF2B5EF4-FFF2-40B4-BE49-F238E27FC236}">
                <a16:creationId xmlns:a16="http://schemas.microsoft.com/office/drawing/2014/main" id="{80AE70E6-EFBE-4C2A-ADC3-0526CB5474D8}"/>
              </a:ext>
            </a:extLst>
          </p:cNvPr>
          <p:cNvSpPr txBox="1"/>
          <p:nvPr/>
        </p:nvSpPr>
        <p:spPr>
          <a:xfrm>
            <a:off x="611560" y="260648"/>
            <a:ext cx="7812360" cy="584775"/>
          </a:xfrm>
          <a:prstGeom prst="rect">
            <a:avLst/>
          </a:prstGeom>
          <a:noFill/>
        </p:spPr>
        <p:txBody>
          <a:bodyPr wrap="square">
            <a:spAutoFit/>
          </a:bodyPr>
          <a:lstStyle>
            <a:defPPr>
              <a:defRPr lang="ru-RU"/>
            </a:defPPr>
            <a:lvl1pPr>
              <a:defRPr sz="3200" b="1">
                <a:solidFill>
                  <a:schemeClr val="bg1"/>
                </a:solidFill>
                <a:latin typeface="Agency FB" panose="020B0503020202020204" pitchFamily="34" charset="0"/>
                <a:cs typeface="Times New Roman" panose="02020603050405020304" pitchFamily="18" charset="0"/>
              </a:defRPr>
            </a:lvl1pPr>
          </a:lstStyle>
          <a:p>
            <a:r>
              <a:rPr lang="en-US" dirty="0"/>
              <a:t>EXTREMELY IMPORTANT BIOTECHNOLOGY SKILLS –</a:t>
            </a:r>
            <a:endParaRPr lang="en-IN" dirty="0"/>
          </a:p>
        </p:txBody>
      </p:sp>
      <p:sp>
        <p:nvSpPr>
          <p:cNvPr id="8" name="TextBox 7"/>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183171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2A8E89-0BDD-4A5B-9DA1-7B67F748727D}"/>
              </a:ext>
            </a:extLst>
          </p:cNvPr>
          <p:cNvSpPr txBox="1"/>
          <p:nvPr/>
        </p:nvSpPr>
        <p:spPr>
          <a:xfrm>
            <a:off x="701824" y="1033521"/>
            <a:ext cx="7038528" cy="5563831"/>
          </a:xfrm>
          <a:prstGeom prst="rect">
            <a:avLst/>
          </a:prstGeom>
          <a:noFill/>
        </p:spPr>
        <p:txBody>
          <a:bodyPr wrap="square">
            <a:spAutoFit/>
          </a:bodyPr>
          <a:lstStyle/>
          <a:p>
            <a:pPr algn="just">
              <a:lnSpc>
                <a:spcPct val="115000"/>
              </a:lnSpc>
              <a:spcAft>
                <a:spcPts val="1000"/>
              </a:spcAft>
            </a:pPr>
            <a:r>
              <a:rPr lang="en-IN" sz="1600" dirty="0">
                <a:solidFill>
                  <a:schemeClr val="bg1"/>
                </a:solidFill>
                <a:latin typeface="Calibri" panose="020F0502020204030204" pitchFamily="34" charset="0"/>
                <a:cs typeface="Times New Roman" panose="02020603050405020304" pitchFamily="18" charset="0"/>
              </a:rPr>
              <a:t>Earning an advanced degree, which can provide you with the skills you need to make a difference in the biotech business, is one of the most reliable methods to contribute to its worldwide effect. </a:t>
            </a:r>
          </a:p>
          <a:p>
            <a:pPr algn="just">
              <a:lnSpc>
                <a:spcPct val="115000"/>
              </a:lnSpc>
              <a:spcAft>
                <a:spcPts val="1000"/>
              </a:spcAft>
            </a:pPr>
            <a:r>
              <a:rPr lang="en-IN" sz="1600" dirty="0">
                <a:solidFill>
                  <a:schemeClr val="bg1"/>
                </a:solidFill>
                <a:latin typeface="Calibri" panose="020F0502020204030204" pitchFamily="34" charset="0"/>
                <a:cs typeface="Times New Roman" panose="02020603050405020304" pitchFamily="18" charset="0"/>
              </a:rPr>
              <a:t>A master's degree takes two to three years to complete and gives students with a comprehensive understanding of the discipline.</a:t>
            </a:r>
          </a:p>
          <a:p>
            <a:pPr algn="just">
              <a:lnSpc>
                <a:spcPct val="115000"/>
              </a:lnSpc>
              <a:spcAft>
                <a:spcPts val="1000"/>
              </a:spcAft>
            </a:pPr>
            <a:r>
              <a:rPr lang="en-IN" sz="1600" dirty="0">
                <a:solidFill>
                  <a:schemeClr val="bg1"/>
                </a:solidFill>
                <a:latin typeface="Calibri" panose="020F0502020204030204" pitchFamily="34" charset="0"/>
                <a:cs typeface="Times New Roman" panose="02020603050405020304" pitchFamily="18" charset="0"/>
              </a:rPr>
              <a:t>Hands-on learning experiences enable you to address changing industry needs, making it a great degree for anybody interested in working in a lab or biotech company.</a:t>
            </a:r>
          </a:p>
          <a:p>
            <a:pPr algn="just">
              <a:lnSpc>
                <a:spcPct val="115000"/>
              </a:lnSpc>
              <a:spcAft>
                <a:spcPts val="1000"/>
              </a:spcAft>
            </a:pPr>
            <a:r>
              <a:rPr lang="en-IN" sz="1600" dirty="0">
                <a:solidFill>
                  <a:schemeClr val="bg1"/>
                </a:solidFill>
                <a:latin typeface="Calibri" panose="020F0502020204030204" pitchFamily="34" charset="0"/>
                <a:cs typeface="Times New Roman" panose="02020603050405020304" pitchFamily="18" charset="0"/>
              </a:rPr>
              <a:t>Your education will teach you not only the scientific, technical, and business skills you'll need, but also leadership and teamwork strategies that will help you become a more valuable employee.</a:t>
            </a:r>
          </a:p>
          <a:p>
            <a:pPr algn="just">
              <a:lnSpc>
                <a:spcPct val="115000"/>
              </a:lnSpc>
              <a:spcAft>
                <a:spcPts val="1000"/>
              </a:spcAft>
            </a:pPr>
            <a:r>
              <a:rPr lang="en-IN" sz="1600" dirty="0">
                <a:solidFill>
                  <a:schemeClr val="bg1"/>
                </a:solidFill>
                <a:latin typeface="Calibri" panose="020F0502020204030204" pitchFamily="34" charset="0"/>
                <a:cs typeface="Times New Roman" panose="02020603050405020304" pitchFamily="18" charset="0"/>
              </a:rPr>
              <a:t>A PhD can take up to eight years to complete and is intended for those who want to work in academia or research. It teaches a more specialised perspective on biotechnology, with a focus on research skills, industry literature, and other academic competencies. Students will still be exposed to lab equipment and other technical skills, but the emphasis will be on academic preparation.</a:t>
            </a:r>
          </a:p>
          <a:p>
            <a:pPr algn="just">
              <a:lnSpc>
                <a:spcPct val="115000"/>
              </a:lnSpc>
              <a:spcAft>
                <a:spcPts val="1000"/>
              </a:spcAft>
            </a:pPr>
            <a:endParaRPr lang="en-IN" dirty="0">
              <a:solidFill>
                <a:schemeClr val="bg1"/>
              </a:solidFill>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0AE70E6-EFBE-4C2A-ADC3-0526CB5474D8}"/>
              </a:ext>
            </a:extLst>
          </p:cNvPr>
          <p:cNvSpPr txBox="1"/>
          <p:nvPr/>
        </p:nvSpPr>
        <p:spPr>
          <a:xfrm>
            <a:off x="611560" y="251937"/>
            <a:ext cx="7812360" cy="584775"/>
          </a:xfrm>
          <a:prstGeom prst="rect">
            <a:avLst/>
          </a:prstGeom>
          <a:noFill/>
        </p:spPr>
        <p:txBody>
          <a:bodyPr wrap="square">
            <a:spAutoFit/>
          </a:bodyPr>
          <a:lstStyle>
            <a:defPPr>
              <a:defRPr lang="ru-RU"/>
            </a:defPPr>
            <a:lvl1pPr>
              <a:defRPr sz="3200" b="1">
                <a:solidFill>
                  <a:schemeClr val="bg1"/>
                </a:solidFill>
                <a:latin typeface="Agency FB" panose="020B0503020202020204" pitchFamily="34" charset="0"/>
                <a:cs typeface="Times New Roman" panose="02020603050405020304" pitchFamily="18" charset="0"/>
              </a:defRPr>
            </a:lvl1pPr>
          </a:lstStyle>
          <a:p>
            <a:r>
              <a:rPr lang="en-US" dirty="0"/>
              <a:t>THE PERKS OF AN ADVANCED DEGREE</a:t>
            </a:r>
            <a:endParaRPr lang="en-IN" dirty="0"/>
          </a:p>
        </p:txBody>
      </p:sp>
      <p:sp>
        <p:nvSpPr>
          <p:cNvPr id="9" name="TextBox 8"/>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59070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55698-B49A-4D97-9576-38B0316AEB7B}"/>
              </a:ext>
            </a:extLst>
          </p:cNvPr>
          <p:cNvSpPr txBox="1"/>
          <p:nvPr/>
        </p:nvSpPr>
        <p:spPr>
          <a:xfrm>
            <a:off x="683568" y="908720"/>
            <a:ext cx="7130582" cy="5632311"/>
          </a:xfrm>
          <a:prstGeom prst="rect">
            <a:avLst/>
          </a:prstGeom>
          <a:noFill/>
        </p:spPr>
        <p:txBody>
          <a:bodyPr wrap="square">
            <a:spAutoFit/>
          </a:bodyPr>
          <a:lstStyle/>
          <a:p>
            <a:pPr marL="342900" lvl="0" indent="-342900" algn="just">
              <a:buFont typeface="Symbol" panose="05050102010706020507" pitchFamily="18" charset="2"/>
              <a:buChar char=""/>
            </a:pPr>
            <a:r>
              <a:rPr lang="en-IN"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Comply with the Employer's Requirements</a:t>
            </a:r>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a:t>
            </a:r>
          </a:p>
          <a:p>
            <a:pPr marL="449263" lvl="0" algn="just"/>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growing percentage of businesses will require a master's degree as a baseline job qualification as the biotech workforce grows more competitive. By 2022, the Bureau of </a:t>
            </a:r>
            <a:r>
              <a:rPr lang="en-IN"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Labor</a:t>
            </a:r>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Statistics forecasts a 14% growth in graduate-level biotech job openings.</a:t>
            </a:r>
          </a:p>
          <a:p>
            <a:pPr marL="685800" algn="just"/>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IN"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Increase the size of your network</a:t>
            </a:r>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a:t>
            </a:r>
          </a:p>
          <a:p>
            <a:pPr marL="449263" lvl="0" algn="just"/>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Developing a solid professional network can help you advance your career in the long run. Making meaningful connections with others in your sector keeps you informed about new advances, allows you to get valuable feedback on your study from peers, and opens the door to new career prospects.</a:t>
            </a:r>
          </a:p>
          <a:p>
            <a:pPr marL="685800" algn="just"/>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buFont typeface="Symbol" panose="05050102010706020507" pitchFamily="18" charset="2"/>
              <a:buChar char=""/>
            </a:pPr>
            <a:r>
              <a:rPr lang="en-IN" b="1" i="1" dirty="0">
                <a:solidFill>
                  <a:schemeClr val="bg1"/>
                </a:solidFill>
                <a:latin typeface="Calibri" panose="020F0502020204030204" pitchFamily="34" charset="0"/>
                <a:cs typeface="Times New Roman" panose="02020603050405020304" pitchFamily="18" charset="0"/>
              </a:rPr>
              <a:t>Make More Money – </a:t>
            </a:r>
          </a:p>
          <a:p>
            <a:pPr marL="449263" algn="just">
              <a:tabLst>
                <a:tab pos="0" algn="l"/>
              </a:tabLst>
            </a:pPr>
            <a:r>
              <a:rPr lang="en-IN" dirty="0">
                <a:solidFill>
                  <a:schemeClr val="bg1"/>
                </a:solidFill>
                <a:latin typeface="Calibri" panose="020F0502020204030204" pitchFamily="34" charset="0"/>
                <a:cs typeface="Times New Roman" panose="02020603050405020304" pitchFamily="18" charset="0"/>
              </a:rPr>
              <a:t>According to a 2019 survey by the National Association of Colleges and Employers, workers with a master's degree can make as much as $27,000 more per year than individuals with only a bachelor's degree. Investing in your education today will help you not only qualify for more advanced positions, but also for the greater pay that come with them.</a:t>
            </a:r>
          </a:p>
        </p:txBody>
      </p:sp>
      <p:sp>
        <p:nvSpPr>
          <p:cNvPr id="4" name="TextBox 3">
            <a:extLst>
              <a:ext uri="{FF2B5EF4-FFF2-40B4-BE49-F238E27FC236}">
                <a16:creationId xmlns:a16="http://schemas.microsoft.com/office/drawing/2014/main" id="{80AE70E6-EFBE-4C2A-ADC3-0526CB5474D8}"/>
              </a:ext>
            </a:extLst>
          </p:cNvPr>
          <p:cNvSpPr txBox="1"/>
          <p:nvPr/>
        </p:nvSpPr>
        <p:spPr>
          <a:xfrm>
            <a:off x="611560" y="260648"/>
            <a:ext cx="7812360" cy="584775"/>
          </a:xfrm>
          <a:prstGeom prst="rect">
            <a:avLst/>
          </a:prstGeom>
          <a:noFill/>
        </p:spPr>
        <p:txBody>
          <a:bodyPr wrap="square">
            <a:spAutoFit/>
          </a:bodyPr>
          <a:lstStyle>
            <a:defPPr>
              <a:defRPr lang="ru-RU"/>
            </a:defPPr>
            <a:lvl1pPr>
              <a:defRPr sz="3200" b="1">
                <a:solidFill>
                  <a:schemeClr val="bg1"/>
                </a:solidFill>
                <a:latin typeface="Agency FB" panose="020B0503020202020204" pitchFamily="34" charset="0"/>
                <a:cs typeface="Times New Roman" panose="02020603050405020304" pitchFamily="18" charset="0"/>
              </a:defRPr>
            </a:lvl1pPr>
          </a:lstStyle>
          <a:p>
            <a:r>
              <a:rPr lang="en-US" dirty="0"/>
              <a:t>EXTREMELY IMPORTANT BIOTECHNOLOGY SKILLS –</a:t>
            </a:r>
            <a:endParaRPr lang="en-IN" dirty="0"/>
          </a:p>
        </p:txBody>
      </p:sp>
      <p:sp>
        <p:nvSpPr>
          <p:cNvPr id="7" name="TextBox 6"/>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79977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3BABF0-32E7-4F3D-98BB-B9C775DE4C18}"/>
              </a:ext>
            </a:extLst>
          </p:cNvPr>
          <p:cNvSpPr txBox="1"/>
          <p:nvPr/>
        </p:nvSpPr>
        <p:spPr>
          <a:xfrm>
            <a:off x="611560" y="1003079"/>
            <a:ext cx="6840760" cy="4247317"/>
          </a:xfrm>
          <a:prstGeom prst="rect">
            <a:avLst/>
          </a:prstGeom>
          <a:noFill/>
        </p:spPr>
        <p:txBody>
          <a:bodyPr wrap="square">
            <a:spAutoFit/>
          </a:bodyPr>
          <a:lstStyle/>
          <a:p>
            <a:pPr marL="342900" lvl="0" indent="-342900" algn="just">
              <a:buFont typeface="Symbol" panose="05050102010706020507" pitchFamily="18" charset="2"/>
              <a:buChar char=""/>
            </a:pPr>
            <a:r>
              <a:rPr lang="en-IN"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How to Write an Effective Biotechnology Resume</a:t>
            </a:r>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a:t>
            </a:r>
          </a:p>
          <a:p>
            <a:pPr marL="449263" lvl="0" algn="just"/>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Students can take part in co-ops that position them in temporary jobs in the biotech industry, allowing them to work as part of a genuine business team and address problems on a regular basis. They can also work alongside professors with decades of industry expertise at one of the university's numerous labs and research centres.</a:t>
            </a:r>
          </a:p>
          <a:p>
            <a:pPr lvl="0" algn="just"/>
            <a:endPar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gn="just"/>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buFont typeface="Symbol" panose="05050102010706020507" pitchFamily="18" charset="2"/>
              <a:buChar char=""/>
            </a:pPr>
            <a:r>
              <a:rPr lang="en-IN" b="1" i="1" dirty="0">
                <a:solidFill>
                  <a:schemeClr val="bg1"/>
                </a:solidFill>
                <a:latin typeface="Calibri" panose="020F0502020204030204" pitchFamily="34" charset="0"/>
                <a:cs typeface="Times New Roman" panose="02020603050405020304" pitchFamily="18" charset="0"/>
              </a:rPr>
              <a:t>Taking Your Biotechnology Career to the Next Level – </a:t>
            </a:r>
          </a:p>
          <a:p>
            <a:pPr marL="449263" algn="just"/>
            <a:r>
              <a:rPr lang="en-IN" dirty="0">
                <a:solidFill>
                  <a:schemeClr val="bg1"/>
                </a:solidFill>
                <a:latin typeface="Calibri" panose="020F0502020204030204" pitchFamily="34" charset="0"/>
                <a:cs typeface="Times New Roman" panose="02020603050405020304" pitchFamily="18" charset="0"/>
              </a:rPr>
              <a:t>In Portland, you can be a pioneer in the city's burgeoning biotech sector. According to a 2019 report, the life sciences business in general was </a:t>
            </a:r>
            <a:r>
              <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developing faster than any other in the state, with over 7,000 positions available and an employment growth rate of 14% over the preceding five years.</a:t>
            </a:r>
          </a:p>
        </p:txBody>
      </p:sp>
      <p:sp>
        <p:nvSpPr>
          <p:cNvPr id="4" name="TextBox 3">
            <a:extLst>
              <a:ext uri="{FF2B5EF4-FFF2-40B4-BE49-F238E27FC236}">
                <a16:creationId xmlns:a16="http://schemas.microsoft.com/office/drawing/2014/main" id="{80AE70E6-EFBE-4C2A-ADC3-0526CB5474D8}"/>
              </a:ext>
            </a:extLst>
          </p:cNvPr>
          <p:cNvSpPr txBox="1"/>
          <p:nvPr/>
        </p:nvSpPr>
        <p:spPr>
          <a:xfrm>
            <a:off x="611560" y="260648"/>
            <a:ext cx="7812360" cy="584775"/>
          </a:xfrm>
          <a:prstGeom prst="rect">
            <a:avLst/>
          </a:prstGeom>
          <a:noFill/>
        </p:spPr>
        <p:txBody>
          <a:bodyPr wrap="square">
            <a:spAutoFit/>
          </a:bodyPr>
          <a:lstStyle>
            <a:defPPr>
              <a:defRPr lang="ru-RU"/>
            </a:defPPr>
            <a:lvl1pPr>
              <a:defRPr sz="3200" b="1">
                <a:solidFill>
                  <a:schemeClr val="bg1"/>
                </a:solidFill>
                <a:latin typeface="Agency FB" panose="020B0503020202020204" pitchFamily="34" charset="0"/>
                <a:cs typeface="Times New Roman" panose="02020603050405020304" pitchFamily="18" charset="0"/>
              </a:defRPr>
            </a:lvl1pPr>
          </a:lstStyle>
          <a:p>
            <a:r>
              <a:rPr lang="en-US" dirty="0"/>
              <a:t>EXTREMELY IMPORTANT BIOTECHNOLOGY SKILLS –</a:t>
            </a:r>
            <a:endParaRPr lang="en-IN" dirty="0"/>
          </a:p>
        </p:txBody>
      </p:sp>
      <p:sp>
        <p:nvSpPr>
          <p:cNvPr id="7" name="TextBox 6"/>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20769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7071A9-C0ED-43D3-9466-C7A6FFDE7E98}"/>
              </a:ext>
            </a:extLst>
          </p:cNvPr>
          <p:cNvSpPr/>
          <p:nvPr/>
        </p:nvSpPr>
        <p:spPr>
          <a:xfrm>
            <a:off x="6323856" y="6281682"/>
            <a:ext cx="2808312" cy="47667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Wave 6">
            <a:extLst>
              <a:ext uri="{FF2B5EF4-FFF2-40B4-BE49-F238E27FC236}">
                <a16:creationId xmlns:a16="http://schemas.microsoft.com/office/drawing/2014/main" id="{6FE884CC-705A-4D20-86C9-ADC45F267A3C}"/>
              </a:ext>
            </a:extLst>
          </p:cNvPr>
          <p:cNvSpPr/>
          <p:nvPr/>
        </p:nvSpPr>
        <p:spPr>
          <a:xfrm>
            <a:off x="4932040" y="1412776"/>
            <a:ext cx="3940492" cy="2736304"/>
          </a:xfrm>
          <a:prstGeom prst="wav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D82E0EFB-D5FC-447D-A9CC-906BC5DB3087}"/>
              </a:ext>
            </a:extLst>
          </p:cNvPr>
          <p:cNvSpPr txBox="1"/>
          <p:nvPr/>
        </p:nvSpPr>
        <p:spPr>
          <a:xfrm>
            <a:off x="5148064" y="2132856"/>
            <a:ext cx="3744416" cy="923330"/>
          </a:xfrm>
          <a:prstGeom prst="rect">
            <a:avLst/>
          </a:prstGeom>
          <a:noFill/>
        </p:spPr>
        <p:txBody>
          <a:bodyPr wrap="square" rtlCol="0">
            <a:spAutoFit/>
          </a:bodyPr>
          <a:lstStyle/>
          <a:p>
            <a:r>
              <a:rPr lang="en-IN" sz="5400" b="1" dirty="0">
                <a:solidFill>
                  <a:schemeClr val="bg1"/>
                </a:solidFill>
              </a:rPr>
              <a:t>Thank You</a:t>
            </a:r>
          </a:p>
        </p:txBody>
      </p:sp>
      <p:sp>
        <p:nvSpPr>
          <p:cNvPr id="5" name="TextBox 4">
            <a:extLst>
              <a:ext uri="{FF2B5EF4-FFF2-40B4-BE49-F238E27FC236}">
                <a16:creationId xmlns:a16="http://schemas.microsoft.com/office/drawing/2014/main" id="{0A1890AD-F3AA-471F-923D-9A0FD7024557}"/>
              </a:ext>
            </a:extLst>
          </p:cNvPr>
          <p:cNvSpPr txBox="1"/>
          <p:nvPr/>
        </p:nvSpPr>
        <p:spPr>
          <a:xfrm>
            <a:off x="7091772" y="3242592"/>
            <a:ext cx="1800708" cy="369332"/>
          </a:xfrm>
          <a:prstGeom prst="rect">
            <a:avLst/>
          </a:prstGeom>
          <a:noFill/>
        </p:spPr>
        <p:txBody>
          <a:bodyPr wrap="square" rtlCol="0">
            <a:spAutoFit/>
          </a:bodyPr>
          <a:lstStyle/>
          <a:p>
            <a:r>
              <a:rPr lang="en-IN" dirty="0">
                <a:solidFill>
                  <a:schemeClr val="bg1"/>
                </a:solidFill>
              </a:rPr>
              <a:t>All the Best…</a:t>
            </a:r>
          </a:p>
        </p:txBody>
      </p:sp>
      <p:sp>
        <p:nvSpPr>
          <p:cNvPr id="9" name="TextBox 8"/>
          <p:cNvSpPr txBox="1"/>
          <p:nvPr/>
        </p:nvSpPr>
        <p:spPr>
          <a:xfrm>
            <a:off x="67431" y="6453336"/>
            <a:ext cx="4728602" cy="369332"/>
          </a:xfrm>
          <a:prstGeom prst="rect">
            <a:avLst/>
          </a:prstGeom>
          <a:noFill/>
        </p:spPr>
        <p:txBody>
          <a:bodyPr wrap="none" rtlCol="0">
            <a:spAutoFit/>
          </a:bodyPr>
          <a:lstStyle/>
          <a:p>
            <a:r>
              <a:rPr lang="en-IN" b="1" dirty="0"/>
              <a:t>www.elisatests.in | your student resource</a:t>
            </a:r>
          </a:p>
        </p:txBody>
      </p:sp>
    </p:spTree>
    <p:extLst>
      <p:ext uri="{BB962C8B-B14F-4D97-AF65-F5344CB8AC3E}">
        <p14:creationId xmlns:p14="http://schemas.microsoft.com/office/powerpoint/2010/main" val="104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07828D-C3CE-4219-BD60-6EDC44F9589B}"/>
              </a:ext>
            </a:extLst>
          </p:cNvPr>
          <p:cNvSpPr txBox="1"/>
          <p:nvPr/>
        </p:nvSpPr>
        <p:spPr>
          <a:xfrm>
            <a:off x="611560" y="260648"/>
            <a:ext cx="2880319" cy="584775"/>
          </a:xfrm>
          <a:prstGeom prst="rect">
            <a:avLst/>
          </a:prstGeom>
          <a:noFill/>
        </p:spPr>
        <p:txBody>
          <a:bodyPr wrap="square">
            <a:spAutoFit/>
          </a:bodyPr>
          <a:lstStyle/>
          <a:p>
            <a:r>
              <a:rPr lang="en-US" sz="3200" b="1" dirty="0">
                <a:solidFill>
                  <a:schemeClr val="bg1"/>
                </a:solidFill>
                <a:latin typeface="Agency FB" panose="020B0503020202020204" pitchFamily="34" charset="0"/>
              </a:rPr>
              <a:t>TABLE OF CONTENT</a:t>
            </a:r>
            <a:endParaRPr lang="en-IN" sz="3200" b="1" dirty="0">
              <a:solidFill>
                <a:schemeClr val="bg1"/>
              </a:solidFill>
              <a:latin typeface="Agency FB" panose="020B0503020202020204" pitchFamily="34" charset="0"/>
            </a:endParaRPr>
          </a:p>
        </p:txBody>
      </p:sp>
      <p:sp>
        <p:nvSpPr>
          <p:cNvPr id="9" name="TextBox 8">
            <a:extLst>
              <a:ext uri="{FF2B5EF4-FFF2-40B4-BE49-F238E27FC236}">
                <a16:creationId xmlns:a16="http://schemas.microsoft.com/office/drawing/2014/main" id="{37AD4B7D-689A-4563-A807-6674753C3697}"/>
              </a:ext>
            </a:extLst>
          </p:cNvPr>
          <p:cNvSpPr txBox="1"/>
          <p:nvPr/>
        </p:nvSpPr>
        <p:spPr>
          <a:xfrm>
            <a:off x="629816" y="1640177"/>
            <a:ext cx="6030416" cy="3577646"/>
          </a:xfrm>
          <a:prstGeom prst="rect">
            <a:avLst/>
          </a:prstGeom>
          <a:noFill/>
        </p:spPr>
        <p:txBody>
          <a:bodyPr wrap="square">
            <a:spAutoFit/>
          </a:bodyPr>
          <a:lstStyle/>
          <a:p>
            <a:pPr marL="342880" indent="-342880">
              <a:lnSpc>
                <a:spcPct val="115000"/>
              </a:lnSpc>
              <a:buFont typeface="+mj-lt"/>
              <a:buAutoNum type="arabicPeriod"/>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PERSPECTIVE ON THE INDUSTRY</a:t>
            </a:r>
          </a:p>
          <a:p>
            <a:pPr marL="342880" indent="-342880">
              <a:lnSpc>
                <a:spcPct val="115000"/>
              </a:lnSpc>
              <a:buFont typeface="+mj-lt"/>
              <a:buAutoNum type="arabicPeriod"/>
            </a:pPr>
            <a:endPar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880" indent="-342880">
              <a:lnSpc>
                <a:spcPct val="115000"/>
              </a:lnSpc>
              <a:buFont typeface="+mj-lt"/>
              <a:buAutoNum type="arabicPeriod"/>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EXACTLY IS BIOTECHNOLOGY</a:t>
            </a:r>
          </a:p>
          <a:p>
            <a:pPr marL="342880" indent="-342880">
              <a:lnSpc>
                <a:spcPct val="115000"/>
              </a:lnSpc>
              <a:buFont typeface="+mj-lt"/>
              <a:buAutoNum type="arabicPeriod"/>
            </a:pPr>
            <a:endPar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880" indent="-342880">
              <a:lnSpc>
                <a:spcPct val="115000"/>
              </a:lnSpc>
              <a:buFont typeface="+mj-lt"/>
              <a:buAutoNum type="arabicPeriod"/>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PATHWAY TO A CAREER IN BIOTECHNOLOGY</a:t>
            </a:r>
          </a:p>
          <a:p>
            <a:pPr marL="342880" indent="-342880">
              <a:lnSpc>
                <a:spcPct val="115000"/>
              </a:lnSpc>
              <a:buFont typeface="+mj-lt"/>
              <a:buAutoNum type="arabicPeriod"/>
            </a:pPr>
            <a:endPar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880" indent="-342880">
              <a:lnSpc>
                <a:spcPct val="115000"/>
              </a:lnSpc>
              <a:buFont typeface="+mj-lt"/>
              <a:buAutoNum type="arabicPeriod"/>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BIO TECHNOLOGY TRENDS</a:t>
            </a:r>
          </a:p>
          <a:p>
            <a:pPr marL="342880" indent="-342880">
              <a:lnSpc>
                <a:spcPct val="115000"/>
              </a:lnSpc>
              <a:buFont typeface="+mj-lt"/>
              <a:buAutoNum type="arabicPeriod"/>
            </a:pPr>
            <a:endPar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880" indent="-342880">
              <a:lnSpc>
                <a:spcPct val="115000"/>
              </a:lnSpc>
              <a:buFont typeface="+mj-lt"/>
              <a:buAutoNum type="arabicPeriod"/>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EXTREMELY IMPORTANT BIOTECHNOLOGY SKILLS</a:t>
            </a:r>
          </a:p>
          <a:p>
            <a:pPr marL="342880" indent="-342880">
              <a:lnSpc>
                <a:spcPct val="115000"/>
              </a:lnSpc>
              <a:buFont typeface="+mj-lt"/>
              <a:buAutoNum type="arabicPeriod"/>
            </a:pPr>
            <a:endPar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880" indent="-342880">
              <a:lnSpc>
                <a:spcPct val="115000"/>
              </a:lnSpc>
              <a:spcAft>
                <a:spcPts val="1000"/>
              </a:spcAft>
              <a:buFont typeface="+mj-lt"/>
              <a:buAutoNum type="arabicPeriod"/>
            </a:pP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BENEFITS OF AN ADVANCED STUDY</a:t>
            </a:r>
            <a:endPar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4" descr="Premium Photo | Vertical portrait of young female scientist holding test  tube with plant samples while working on research in biotechnology lab,  copy space">
            <a:extLst>
              <a:ext uri="{FF2B5EF4-FFF2-40B4-BE49-F238E27FC236}">
                <a16:creationId xmlns:a16="http://schemas.microsoft.com/office/drawing/2014/main" id="{8AFBC9DB-6065-4714-87E2-4F4CDEBB5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9" y="721184"/>
            <a:ext cx="3384376" cy="5415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0BD2B5-1B2B-4590-88EE-50C9E1CAD644}"/>
              </a:ext>
            </a:extLst>
          </p:cNvPr>
          <p:cNvSpPr txBox="1"/>
          <p:nvPr/>
        </p:nvSpPr>
        <p:spPr>
          <a:xfrm>
            <a:off x="144016" y="992862"/>
            <a:ext cx="7092280" cy="5172442"/>
          </a:xfrm>
          <a:prstGeom prst="rect">
            <a:avLst/>
          </a:prstGeom>
          <a:noFill/>
        </p:spPr>
        <p:txBody>
          <a:bodyPr wrap="square">
            <a:spAutoFit/>
          </a:bodyPr>
          <a:lstStyle/>
          <a:p>
            <a:pPr marL="457172" algn="just">
              <a:lnSpc>
                <a:spcPct val="115000"/>
              </a:lnSpc>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It's no surprise that the biotech business is booming, given its boundless potential to improve healthcare. </a:t>
            </a:r>
          </a:p>
          <a:p>
            <a:pPr marL="457172" algn="just">
              <a:lnSpc>
                <a:spcPct val="115000"/>
              </a:lnSpc>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172" algn="just">
              <a:lnSpc>
                <a:spcPct val="115000"/>
              </a:lnSpc>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According to a 2020 analysis from Industry ARC, the biotech business will be worth more than $610 billion by 2025, thanks in large part to developments in artificial intelligence and agricultural applications.</a:t>
            </a:r>
          </a:p>
          <a:p>
            <a:pPr marL="457172" algn="just">
              <a:lnSpc>
                <a:spcPct val="115000"/>
              </a:lnSpc>
            </a:pPr>
            <a:endParaRPr lang="en-IN"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172" algn="just">
              <a:lnSpc>
                <a:spcPct val="115000"/>
              </a:lnSpc>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This expanding industry creates more job possibilities at pharmaceutical corporations, biotech startups, research institutes, and other organizations. Professionals with interdisciplinary knowledge of biology, chemistry, chemical engineering, and pharmaceutical science, as well as high-value business abilities, will be in high demand for these positions.</a:t>
            </a:r>
          </a:p>
          <a:p>
            <a:pPr marL="457172" algn="just">
              <a:lnSpc>
                <a:spcPct val="115000"/>
              </a:lnSpc>
            </a:pPr>
            <a:endParaRPr lang="en-IN"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172" algn="just">
              <a:lnSpc>
                <a:spcPct val="115000"/>
              </a:lnSpc>
              <a:spcAft>
                <a:spcPts val="100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“Biotechnology is a vibrant global industry,” says Dr. Kalpesh Jain, COO at Krishgen Biosystems. “You must prepare yourself holistically for working in such a competitive, cross-cultural discipline.” If you want to be a leader in the biotechnology business, this handbook will help you improve your career and achieve your objectives.</a:t>
            </a:r>
            <a:endParaRPr lang="en-IN"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907828D-C3CE-4219-BD60-6EDC44F9589B}"/>
              </a:ext>
            </a:extLst>
          </p:cNvPr>
          <p:cNvSpPr txBox="1"/>
          <p:nvPr/>
        </p:nvSpPr>
        <p:spPr>
          <a:xfrm>
            <a:off x="611560" y="260648"/>
            <a:ext cx="5400600" cy="584775"/>
          </a:xfrm>
          <a:prstGeom prst="rect">
            <a:avLst/>
          </a:prstGeom>
          <a:noFill/>
        </p:spPr>
        <p:txBody>
          <a:bodyPr wrap="square">
            <a:spAutoFit/>
          </a:bodyPr>
          <a:lstStyle/>
          <a:p>
            <a:r>
              <a:rPr lang="en-US" sz="3200" b="1" dirty="0">
                <a:solidFill>
                  <a:schemeClr val="bg1"/>
                </a:solidFill>
                <a:latin typeface="Agency FB" panose="020B0503020202020204" pitchFamily="34" charset="0"/>
              </a:rPr>
              <a:t>PERSPECTIVE ON THE INDUSTRY</a:t>
            </a:r>
            <a:endParaRPr lang="en-IN" sz="3200" b="1" dirty="0">
              <a:solidFill>
                <a:schemeClr val="bg1"/>
              </a:solidFill>
              <a:latin typeface="Agency FB" panose="020B0503020202020204" pitchFamily="34" charset="0"/>
            </a:endParaRPr>
          </a:p>
        </p:txBody>
      </p:sp>
      <p:sp>
        <p:nvSpPr>
          <p:cNvPr id="9" name="TextBox 8"/>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28985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659CC6-F3AA-470C-9D0F-BEAF337C06BC}"/>
              </a:ext>
            </a:extLst>
          </p:cNvPr>
          <p:cNvSpPr txBox="1"/>
          <p:nvPr/>
        </p:nvSpPr>
        <p:spPr>
          <a:xfrm>
            <a:off x="161256" y="1124744"/>
            <a:ext cx="6931024" cy="4322978"/>
          </a:xfrm>
          <a:prstGeom prst="rect">
            <a:avLst/>
          </a:prstGeom>
          <a:noFill/>
        </p:spPr>
        <p:txBody>
          <a:bodyPr wrap="square">
            <a:spAutoFit/>
          </a:bodyPr>
          <a:lstStyle>
            <a:defPPr>
              <a:defRPr lang="ru-RU"/>
            </a:defPPr>
            <a:lvl1pPr marL="457200" algn="just">
              <a:lnSpc>
                <a:spcPct val="115000"/>
              </a:lnSpc>
              <a:defRP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Biotechnology is the process of developing new medications and biological products by manipulating microbes. </a:t>
            </a:r>
          </a:p>
          <a:p>
            <a:endParaRPr lang="en-US" dirty="0"/>
          </a:p>
          <a:p>
            <a:r>
              <a:rPr lang="en-US" dirty="0"/>
              <a:t>Biotechnologists, in other words, use living creatures such as bacteria to develop novel medicinal therapies. </a:t>
            </a:r>
          </a:p>
          <a:p>
            <a:endParaRPr lang="en-US" dirty="0"/>
          </a:p>
          <a:p>
            <a:r>
              <a:rPr lang="en-US" dirty="0"/>
              <a:t>The discipline spans all phases of a product's lifecycle, from research and development through commercialization. </a:t>
            </a:r>
          </a:p>
          <a:p>
            <a:endParaRPr lang="en-US" dirty="0"/>
          </a:p>
          <a:p>
            <a:r>
              <a:rPr lang="en-US" dirty="0"/>
              <a:t>Since many people who enter the biotech business aspire to be scientists, there are hundreds of career paths and expertise available in this quickly expanding business. </a:t>
            </a:r>
          </a:p>
          <a:p>
            <a:endParaRPr lang="en-US" dirty="0"/>
          </a:p>
          <a:p>
            <a:r>
              <a:rPr lang="en-US" dirty="0"/>
              <a:t>Continue reading to learn how to choose the ideal career route for you based on your interests, abilities, and industry trends.</a:t>
            </a:r>
            <a:endParaRPr lang="en-IN" dirty="0"/>
          </a:p>
        </p:txBody>
      </p:sp>
      <p:sp>
        <p:nvSpPr>
          <p:cNvPr id="8" name="TextBox 7">
            <a:extLst>
              <a:ext uri="{FF2B5EF4-FFF2-40B4-BE49-F238E27FC236}">
                <a16:creationId xmlns:a16="http://schemas.microsoft.com/office/drawing/2014/main" id="{1907828D-C3CE-4219-BD60-6EDC44F9589B}"/>
              </a:ext>
            </a:extLst>
          </p:cNvPr>
          <p:cNvSpPr txBox="1"/>
          <p:nvPr/>
        </p:nvSpPr>
        <p:spPr>
          <a:xfrm>
            <a:off x="611560" y="260648"/>
            <a:ext cx="5976664" cy="584775"/>
          </a:xfrm>
          <a:prstGeom prst="rect">
            <a:avLst/>
          </a:prstGeom>
          <a:noFill/>
        </p:spPr>
        <p:txBody>
          <a:bodyPr wrap="square">
            <a:spAutoFit/>
          </a:bodyPr>
          <a:lstStyle/>
          <a:p>
            <a:r>
              <a:rPr lang="en-US" sz="3200" b="1" dirty="0">
                <a:solidFill>
                  <a:schemeClr val="bg1"/>
                </a:solidFill>
                <a:latin typeface="Agency FB" panose="020B0503020202020204" pitchFamily="34" charset="0"/>
              </a:rPr>
              <a:t>WHAT EXACTLY IS BIOTECHNOLOGY</a:t>
            </a:r>
            <a:endParaRPr lang="en-IN" sz="3200" b="1" dirty="0">
              <a:solidFill>
                <a:schemeClr val="bg1"/>
              </a:solidFill>
              <a:latin typeface="Agency FB" panose="020B0503020202020204" pitchFamily="34" charset="0"/>
            </a:endParaRPr>
          </a:p>
        </p:txBody>
      </p:sp>
      <p:sp>
        <p:nvSpPr>
          <p:cNvPr id="9" name="TextBox 8"/>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386385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076077-D904-4A74-8605-54210B952D56}"/>
              </a:ext>
            </a:extLst>
          </p:cNvPr>
          <p:cNvSpPr txBox="1"/>
          <p:nvPr/>
        </p:nvSpPr>
        <p:spPr>
          <a:xfrm>
            <a:off x="173864" y="1002618"/>
            <a:ext cx="7926528" cy="5447645"/>
          </a:xfrm>
          <a:prstGeom prst="rect">
            <a:avLst/>
          </a:prstGeom>
          <a:noFill/>
        </p:spPr>
        <p:txBody>
          <a:bodyPr wrap="square">
            <a:spAutoFit/>
          </a:bodyPr>
          <a:lstStyle>
            <a:defPPr>
              <a:defRPr lang="ru-RU"/>
            </a:defPPr>
            <a:lvl1pPr marL="457200" algn="just">
              <a:lnSpc>
                <a:spcPct val="115000"/>
              </a:lnSpc>
              <a:defRP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nSpc>
                <a:spcPct val="100000"/>
              </a:lnSpc>
            </a:pPr>
            <a:r>
              <a:rPr lang="en-US" dirty="0"/>
              <a:t>Biotechnology careers are predicted to rise in the next years, notably in San Francisco and Boston, the two main biotech businesses in the United States. In India the main biotech corridors are Bengaluru, Hyderabad and Pune.</a:t>
            </a:r>
          </a:p>
          <a:p>
            <a:pPr>
              <a:lnSpc>
                <a:spcPct val="100000"/>
              </a:lnSpc>
            </a:pPr>
            <a:endParaRPr lang="en-US" sz="1000" dirty="0"/>
          </a:p>
          <a:p>
            <a:pPr>
              <a:lnSpc>
                <a:spcPct val="100000"/>
              </a:lnSpc>
            </a:pPr>
            <a:r>
              <a:rPr lang="en-US" dirty="0"/>
              <a:t>The Boston area is home to over 1,000 biotech enterprises, and venture capital investment in the region totaled $5.2 billion in 2018. </a:t>
            </a:r>
          </a:p>
          <a:p>
            <a:pPr>
              <a:lnSpc>
                <a:spcPct val="100000"/>
              </a:lnSpc>
            </a:pPr>
            <a:endParaRPr lang="en-US" sz="1000" dirty="0"/>
          </a:p>
          <a:p>
            <a:pPr>
              <a:lnSpc>
                <a:spcPct val="100000"/>
              </a:lnSpc>
            </a:pPr>
            <a:r>
              <a:rPr lang="en-US" dirty="0"/>
              <a:t>The three major biotech hubs in India account for over 70% of the biotech investments and turnover. </a:t>
            </a:r>
          </a:p>
          <a:p>
            <a:pPr>
              <a:lnSpc>
                <a:spcPct val="100000"/>
              </a:lnSpc>
            </a:pPr>
            <a:endParaRPr lang="en-US" sz="1000" dirty="0"/>
          </a:p>
          <a:p>
            <a:pPr>
              <a:lnSpc>
                <a:spcPct val="100000"/>
              </a:lnSpc>
            </a:pPr>
            <a:r>
              <a:rPr lang="en-US" dirty="0"/>
              <a:t>Jobs in the biotech business have expanded 94 percent in Massachusetts alone in the previous 15 years, and the industry as a whole is expected to increase 8.3 percent more in the next five years.</a:t>
            </a:r>
          </a:p>
          <a:p>
            <a:pPr>
              <a:lnSpc>
                <a:spcPct val="100000"/>
              </a:lnSpc>
            </a:pPr>
            <a:endParaRPr lang="en-IN" sz="1000" dirty="0"/>
          </a:p>
          <a:p>
            <a:pPr>
              <a:lnSpc>
                <a:spcPct val="100000"/>
              </a:lnSpc>
            </a:pPr>
            <a:r>
              <a:rPr lang="en-US" dirty="0"/>
              <a:t>The average annual pay for biotech workers is $94,490- (In India it is Rs3,00,000- for a fresher post graduate to Rs10,00,000- for a PhD candidate) with pay varied depending on your individual function at your company or lab. </a:t>
            </a:r>
          </a:p>
          <a:p>
            <a:pPr>
              <a:lnSpc>
                <a:spcPct val="100000"/>
              </a:lnSpc>
            </a:pPr>
            <a:endParaRPr lang="en-US" sz="1000" dirty="0"/>
          </a:p>
          <a:p>
            <a:pPr>
              <a:lnSpc>
                <a:spcPct val="100000"/>
              </a:lnSpc>
            </a:pPr>
            <a:r>
              <a:rPr lang="en-US" dirty="0"/>
              <a:t>Many people who pursue an advanced degree in biotechnology intend to work as scientists; however, positions in biotech businesses and labs' operations, production, sales, marketing, and strategy departments are also available. </a:t>
            </a:r>
          </a:p>
          <a:p>
            <a:pPr>
              <a:lnSpc>
                <a:spcPct val="100000"/>
              </a:lnSpc>
            </a:pPr>
            <a:endParaRPr lang="en-US" sz="1000" dirty="0"/>
          </a:p>
          <a:p>
            <a:pPr>
              <a:lnSpc>
                <a:spcPct val="100000"/>
              </a:lnSpc>
            </a:pPr>
            <a:r>
              <a:rPr lang="en-US" dirty="0"/>
              <a:t>In addition to these possibilities, some professionals prefer to work in academia rather than biotech labs or business.</a:t>
            </a:r>
            <a:endParaRPr lang="en-IN" dirty="0"/>
          </a:p>
        </p:txBody>
      </p:sp>
      <p:sp>
        <p:nvSpPr>
          <p:cNvPr id="8" name="TextBox 7">
            <a:extLst>
              <a:ext uri="{FF2B5EF4-FFF2-40B4-BE49-F238E27FC236}">
                <a16:creationId xmlns:a16="http://schemas.microsoft.com/office/drawing/2014/main" id="{1907828D-C3CE-4219-BD60-6EDC44F9589B}"/>
              </a:ext>
            </a:extLst>
          </p:cNvPr>
          <p:cNvSpPr txBox="1"/>
          <p:nvPr/>
        </p:nvSpPr>
        <p:spPr>
          <a:xfrm>
            <a:off x="611560" y="260648"/>
            <a:ext cx="6700255" cy="584775"/>
          </a:xfrm>
          <a:prstGeom prst="rect">
            <a:avLst/>
          </a:prstGeom>
          <a:noFill/>
        </p:spPr>
        <p:txBody>
          <a:bodyPr wrap="square">
            <a:spAutoFit/>
          </a:bodyPr>
          <a:lstStyle/>
          <a:p>
            <a:r>
              <a:rPr lang="en-US" sz="3200" b="1" dirty="0">
                <a:solidFill>
                  <a:schemeClr val="bg1"/>
                </a:solidFill>
                <a:latin typeface="Agency FB" panose="020B0503020202020204" pitchFamily="34" charset="0"/>
              </a:rPr>
              <a:t>PATHWAY TO A CAREER IN BIOTECHNOLOGY</a:t>
            </a:r>
            <a:endParaRPr lang="en-IN" sz="3200" b="1" dirty="0">
              <a:solidFill>
                <a:schemeClr val="bg1"/>
              </a:solidFill>
              <a:latin typeface="Agency FB" panose="020B0503020202020204" pitchFamily="34" charset="0"/>
            </a:endParaRPr>
          </a:p>
        </p:txBody>
      </p:sp>
      <p:sp>
        <p:nvSpPr>
          <p:cNvPr id="9" name="TextBox 8"/>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219614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90578E-E4B3-4D81-99B4-C34234CF333C}"/>
              </a:ext>
            </a:extLst>
          </p:cNvPr>
          <p:cNvSpPr txBox="1"/>
          <p:nvPr/>
        </p:nvSpPr>
        <p:spPr>
          <a:xfrm>
            <a:off x="179512" y="980728"/>
            <a:ext cx="7056784" cy="5016758"/>
          </a:xfrm>
          <a:prstGeom prst="rect">
            <a:avLst/>
          </a:prstGeom>
          <a:noFill/>
        </p:spPr>
        <p:txBody>
          <a:bodyPr wrap="square">
            <a:spAutoFit/>
          </a:bodyPr>
          <a:lstStyle/>
          <a:p>
            <a:pPr marL="342900" lvl="0" indent="-342900" algn="just">
              <a:buFont typeface="Symbol" panose="05050102010706020507" pitchFamily="18" charset="2"/>
              <a:buChar char=""/>
            </a:pPr>
            <a:r>
              <a:rPr lang="en-US"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Biomedical Engineer - </a:t>
            </a:r>
          </a:p>
          <a:p>
            <a:pPr lvl="1" algn="just"/>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Biomedical engineers create biomedical equipment, devices, and software that aid in the advancement of medicine. </a:t>
            </a:r>
          </a:p>
          <a:p>
            <a:pPr lvl="1" algn="just"/>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Working on artificial organs, prostheses, and diagnostic devices, among other instruments, might be part of a project. Many engineers work in manufacturing, but there are also opportunities at universities, hospitals, and research centers.</a:t>
            </a:r>
          </a:p>
          <a:p>
            <a:pPr lvl="0" algn="just"/>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Biochemist -</a:t>
            </a:r>
          </a:p>
          <a:p>
            <a:pPr lvl="1" algn="just"/>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a biochemist you will investigate the chemical properties and biological processes of living things, such as cell development and growth, heredity, and how disease interacts with each of these. Biochemistry is the study of proteins, lipids, DNA, carbohydrates, and other substances.</a:t>
            </a:r>
          </a:p>
          <a:p>
            <a:pPr lvl="1" algn="just"/>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Medical Scientist -   </a:t>
            </a:r>
          </a:p>
          <a:p>
            <a:pPr lvl="1" algn="just"/>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Medical scientists are in responsible of conducting clinical trials and supervising all research associated with them, hence the majority of their work is done in laboratories. Preparing and analyzing medical samples, standardizing drug strength and dosage, and contributing to mass manufacturing and distribution systems are all examples of duties.</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1E70F96-E9A7-4B52-AB0E-9C5782FDE21D}"/>
              </a:ext>
            </a:extLst>
          </p:cNvPr>
          <p:cNvSpPr txBox="1"/>
          <p:nvPr/>
        </p:nvSpPr>
        <p:spPr>
          <a:xfrm>
            <a:off x="-288032" y="165872"/>
            <a:ext cx="7740352" cy="425501"/>
          </a:xfrm>
          <a:prstGeom prst="rect">
            <a:avLst/>
          </a:prstGeom>
          <a:noFill/>
        </p:spPr>
        <p:txBody>
          <a:bodyPr wrap="square">
            <a:spAutoFit/>
          </a:bodyPr>
          <a:lstStyle/>
          <a:p>
            <a:pPr marL="800100" indent="-342900">
              <a:lnSpc>
                <a:spcPct val="115000"/>
              </a:lnSpc>
              <a:buFont typeface="Wingdings" panose="05000000000000000000" pitchFamily="2" charset="2"/>
              <a:buChar char="ü"/>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are some of the most in-demand biotech jobs right now….                                                                            </a:t>
            </a:r>
            <a:endParaRPr lang="en-IN"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Biotech Training for Students and Industry Professionals">
            <a:extLst>
              <a:ext uri="{FF2B5EF4-FFF2-40B4-BE49-F238E27FC236}">
                <a16:creationId xmlns:a16="http://schemas.microsoft.com/office/drawing/2014/main" id="{6B0B6E68-2622-475A-8120-F15E51490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496" y="980728"/>
            <a:ext cx="1790016" cy="2088232"/>
          </a:xfrm>
          <a:prstGeom prst="ellipse">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pic>
        <p:nvPicPr>
          <p:cNvPr id="1028" name="Picture 4" descr="B.Tech in Biotechnology and Biochemical Engineering Degree 2021, Courses,  Subjects, Fees, Colleges, Scope, Careers">
            <a:extLst>
              <a:ext uri="{FF2B5EF4-FFF2-40B4-BE49-F238E27FC236}">
                <a16:creationId xmlns:a16="http://schemas.microsoft.com/office/drawing/2014/main" id="{AC582F9B-2DDF-44C7-9E7F-E66A5FC2F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779" y="4005064"/>
            <a:ext cx="1790015" cy="2304256"/>
          </a:xfrm>
          <a:prstGeom prst="ellipse">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388414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807579-77D6-4F50-B009-C0336D05A4A7}"/>
              </a:ext>
            </a:extLst>
          </p:cNvPr>
          <p:cNvSpPr txBox="1"/>
          <p:nvPr/>
        </p:nvSpPr>
        <p:spPr>
          <a:xfrm>
            <a:off x="539552" y="1017682"/>
            <a:ext cx="6480720" cy="5355312"/>
          </a:xfrm>
          <a:prstGeom prst="rect">
            <a:avLst/>
          </a:prstGeom>
          <a:noFill/>
        </p:spPr>
        <p:txBody>
          <a:bodyPr wrap="square">
            <a:spAutoFit/>
          </a:bodyPr>
          <a:lstStyle/>
          <a:p>
            <a:pPr marL="342900" indent="-342900" algn="just">
              <a:buFont typeface="Symbol" panose="05050102010706020507" pitchFamily="18" charset="2"/>
              <a:buChar char=""/>
            </a:pPr>
            <a:r>
              <a:rPr lang="en-US" b="1" i="1" dirty="0">
                <a:solidFill>
                  <a:schemeClr val="bg1"/>
                </a:solidFill>
                <a:latin typeface="Calibri" panose="020F0502020204030204" pitchFamily="34" charset="0"/>
                <a:cs typeface="Times New Roman" panose="02020603050405020304" pitchFamily="18" charset="0"/>
              </a:rPr>
              <a:t>Process Development Scientist- </a:t>
            </a:r>
          </a:p>
          <a:p>
            <a:pPr marL="442913" lvl="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Process development scientists supervise manufacturing processes within labs, giving close attention to product quality and efficiency at all phases. </a:t>
            </a:r>
          </a:p>
          <a:p>
            <a:pPr marL="442913" lvl="0" algn="just"/>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These researchers also devise techniques for scaling a medicine</a:t>
            </a:r>
            <a:r>
              <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 the manufacture of medical devices without jeopardizing their quality to ensure a safe product, adhere to the company's criteria.</a:t>
            </a:r>
          </a:p>
          <a:p>
            <a:pPr marL="442913" lvl="0" algn="just"/>
            <a:endParaRPr lang="en-IN"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b="1" i="1" dirty="0">
                <a:solidFill>
                  <a:schemeClr val="bg1"/>
                </a:solidFill>
                <a:latin typeface="Calibri" panose="020F0502020204030204" pitchFamily="34" charset="0"/>
                <a:cs typeface="Times New Roman" panose="02020603050405020304" pitchFamily="18" charset="0"/>
              </a:rPr>
              <a:t>Lab Manager -  </a:t>
            </a:r>
          </a:p>
          <a:p>
            <a:pPr lvl="1" algn="just"/>
            <a:r>
              <a:rPr lang="en-US" dirty="0">
                <a:solidFill>
                  <a:schemeClr val="bg1"/>
                </a:solidFill>
                <a:latin typeface="Calibri" panose="020F0502020204030204" pitchFamily="34" charset="0"/>
                <a:cs typeface="Times New Roman" panose="02020603050405020304" pitchFamily="18" charset="0"/>
              </a:rPr>
              <a:t>Lab managers are in charge of the lab's operations, training, safety protocols, and upkeep. Their job entails a wide range of responsibilities, from procuring supplies and keeping the lab clean to overseeing lab projects and acting as a contact between staff and key stakeholders. </a:t>
            </a:r>
          </a:p>
          <a:p>
            <a:pPr lvl="1" algn="just"/>
            <a:r>
              <a:rPr lang="en-US" dirty="0">
                <a:solidFill>
                  <a:schemeClr val="bg1"/>
                </a:solidFill>
                <a:latin typeface="Calibri" panose="020F0502020204030204" pitchFamily="34" charset="0"/>
                <a:cs typeface="Times New Roman" panose="02020603050405020304" pitchFamily="18" charset="0"/>
              </a:rPr>
              <a:t>Professionals in this area should have excellent communication skills as well as a deep awareness of the business, as each lab will have unique management requirements based on its specialization.</a:t>
            </a:r>
            <a:endParaRPr lang="en-IN" dirty="0">
              <a:solidFill>
                <a:schemeClr val="bg1"/>
              </a:solidFill>
              <a:latin typeface="Calibri" panose="020F0502020204030204" pitchFamily="34" charset="0"/>
              <a:cs typeface="Times New Roman" panose="02020603050405020304" pitchFamily="18" charset="0"/>
            </a:endParaRPr>
          </a:p>
        </p:txBody>
      </p:sp>
      <p:pic>
        <p:nvPicPr>
          <p:cNvPr id="2050" name="Picture 2" descr="B-Schools Innovate In Life Sciences Sector With Biotechnology Start-Ups">
            <a:extLst>
              <a:ext uri="{FF2B5EF4-FFF2-40B4-BE49-F238E27FC236}">
                <a16:creationId xmlns:a16="http://schemas.microsoft.com/office/drawing/2014/main" id="{D93E6EEF-2ECB-4118-BAC1-F23114365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079004"/>
            <a:ext cx="2106425" cy="2061964"/>
          </a:xfrm>
          <a:prstGeom prst="ellipse">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pic>
        <p:nvPicPr>
          <p:cNvPr id="2052" name="Picture 4" descr="Biotechnology as a thriving career option | Deccan Herald">
            <a:extLst>
              <a:ext uri="{FF2B5EF4-FFF2-40B4-BE49-F238E27FC236}">
                <a16:creationId xmlns:a16="http://schemas.microsoft.com/office/drawing/2014/main" id="{A390CA20-E0CB-4428-9401-019846909A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077072"/>
            <a:ext cx="2079668" cy="1983894"/>
          </a:xfrm>
          <a:prstGeom prst="ellipse">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E70F96-E9A7-4B52-AB0E-9C5782FDE21D}"/>
              </a:ext>
            </a:extLst>
          </p:cNvPr>
          <p:cNvSpPr txBox="1"/>
          <p:nvPr/>
        </p:nvSpPr>
        <p:spPr>
          <a:xfrm>
            <a:off x="-288032" y="165872"/>
            <a:ext cx="7740352" cy="694036"/>
          </a:xfrm>
          <a:prstGeom prst="rect">
            <a:avLst/>
          </a:prstGeom>
          <a:noFill/>
        </p:spPr>
        <p:txBody>
          <a:bodyPr wrap="square">
            <a:spAutoFit/>
          </a:bodyPr>
          <a:lstStyle/>
          <a:p>
            <a:pPr marL="800100" indent="-342900">
              <a:lnSpc>
                <a:spcPct val="115000"/>
              </a:lnSpc>
              <a:buFont typeface="Wingdings" panose="05000000000000000000" pitchFamily="2" charset="2"/>
              <a:buChar char="ü"/>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are some of the most in-demand biotech jobs right now….                                                                            </a:t>
            </a:r>
            <a:r>
              <a:rPr lang="en-US"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c</a:t>
            </a:r>
            <a:r>
              <a:rPr lang="en-US" sz="1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ontinued…</a:t>
            </a:r>
            <a:endParaRPr lang="en-IN"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309971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A6E6B4-415A-4F9F-BB61-816FCC578B70}"/>
              </a:ext>
            </a:extLst>
          </p:cNvPr>
          <p:cNvSpPr txBox="1"/>
          <p:nvPr/>
        </p:nvSpPr>
        <p:spPr>
          <a:xfrm>
            <a:off x="539552" y="872847"/>
            <a:ext cx="6408712" cy="5632311"/>
          </a:xfrm>
          <a:prstGeom prst="rect">
            <a:avLst/>
          </a:prstGeom>
          <a:noFill/>
        </p:spPr>
        <p:txBody>
          <a:bodyPr wrap="square">
            <a:spAutoFit/>
          </a:bodyPr>
          <a:lstStyle/>
          <a:p>
            <a:pPr marL="342900" lvl="0" indent="-342900" algn="just">
              <a:buFont typeface="Symbol" panose="05050102010706020507" pitchFamily="18" charset="2"/>
              <a:buChar char=""/>
            </a:pPr>
            <a:r>
              <a:rPr lang="en-US" b="1" i="1" dirty="0">
                <a:solidFill>
                  <a:schemeClr val="bg1"/>
                </a:solidFill>
                <a:latin typeface="Calibri" panose="020F0502020204030204" pitchFamily="34" charset="0"/>
                <a:cs typeface="Times New Roman" panose="02020603050405020304" pitchFamily="18" charset="0"/>
              </a:rPr>
              <a:t>Bio manufacturing Specialist – </a:t>
            </a:r>
          </a:p>
          <a:p>
            <a:pPr marL="530225" lvl="0" algn="just"/>
            <a:r>
              <a:rPr lang="en-US" dirty="0">
                <a:solidFill>
                  <a:schemeClr val="bg1"/>
                </a:solidFill>
                <a:latin typeface="Calibri" panose="020F0502020204030204" pitchFamily="34" charset="0"/>
                <a:cs typeface="Times New Roman" panose="02020603050405020304" pitchFamily="18" charset="0"/>
              </a:rPr>
              <a:t>Before a product can be sold, biomanufacturing professionals must ensure that it meets purity, safety, potency, and quality standards. This position necessitates extensive understanding of federal, state, and industry regulatory standards, as well as experience with large-scale production.</a:t>
            </a:r>
          </a:p>
          <a:p>
            <a:pPr marL="914400" algn="just"/>
            <a:endParaRPr lang="en-IN" dirty="0">
              <a:solidFill>
                <a:schemeClr val="bg1"/>
              </a:solidFill>
              <a:latin typeface="Calibri" panose="020F0502020204030204" pitchFamily="34" charset="0"/>
              <a:cs typeface="Times New Roman" panose="02020603050405020304" pitchFamily="18" charset="0"/>
            </a:endParaRPr>
          </a:p>
          <a:p>
            <a:pPr marL="342900" indent="-342900" algn="just">
              <a:buFont typeface="Symbol" panose="05050102010706020507" pitchFamily="18" charset="2"/>
              <a:buChar char=""/>
            </a:pPr>
            <a:r>
              <a:rPr lang="en-US" b="1" i="1" dirty="0">
                <a:solidFill>
                  <a:schemeClr val="bg1"/>
                </a:solidFill>
                <a:latin typeface="Calibri" panose="020F0502020204030204" pitchFamily="34" charset="0"/>
                <a:cs typeface="Times New Roman" panose="02020603050405020304" pitchFamily="18" charset="0"/>
              </a:rPr>
              <a:t>Business Development Manager – </a:t>
            </a:r>
          </a:p>
          <a:p>
            <a:pPr marL="442913" lvl="0" algn="just"/>
            <a:r>
              <a:rPr lang="en-US" dirty="0">
                <a:solidFill>
                  <a:schemeClr val="bg1"/>
                </a:solidFill>
                <a:latin typeface="Calibri" panose="020F0502020204030204" pitchFamily="34" charset="0"/>
                <a:cs typeface="Times New Roman" panose="02020603050405020304" pitchFamily="18" charset="0"/>
              </a:rPr>
              <a:t>Business development managers undertake thorough market analysis and research to assist organizations in developing investment and growth strategies. They assist in assessing and pursuing prospects for organizational growth, acquisition, and joint research.</a:t>
            </a:r>
          </a:p>
          <a:p>
            <a:pPr lvl="0" algn="just"/>
            <a:endParaRPr lang="en-IN" dirty="0">
              <a:solidFill>
                <a:schemeClr val="bg1"/>
              </a:solidFill>
              <a:latin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b="1" i="1" dirty="0">
                <a:solidFill>
                  <a:schemeClr val="bg1"/>
                </a:solidFill>
                <a:latin typeface="Calibri" panose="020F0502020204030204" pitchFamily="34" charset="0"/>
                <a:cs typeface="Times New Roman" panose="02020603050405020304" pitchFamily="18" charset="0"/>
              </a:rPr>
              <a:t>Director of Strategy and Commercialization – </a:t>
            </a:r>
          </a:p>
          <a:p>
            <a:pPr marL="442913" lvl="0" algn="just"/>
            <a:r>
              <a:rPr lang="en-US" dirty="0">
                <a:solidFill>
                  <a:schemeClr val="bg1"/>
                </a:solidFill>
                <a:latin typeface="Calibri" panose="020F0502020204030204" pitchFamily="34" charset="0"/>
                <a:cs typeface="Times New Roman" panose="02020603050405020304" pitchFamily="18" charset="0"/>
              </a:rPr>
              <a:t>These biotech specialists plan and carry out new product launch, market development, marketing, sales, and logistics strategies. Successful directors promote their firms' growth and profitability while adhering to the industry's high quality and regulatory standards</a:t>
            </a:r>
            <a:r>
              <a:rPr lang="en-US" sz="1600" b="1" i="1" dirty="0">
                <a:solidFill>
                  <a:schemeClr val="bg1"/>
                </a:solidFill>
                <a:latin typeface="Calibri" panose="020F0502020204030204" pitchFamily="34" charset="0"/>
                <a:cs typeface="Times New Roman" panose="02020603050405020304" pitchFamily="18" charset="0"/>
              </a:rPr>
              <a:t>.</a:t>
            </a:r>
            <a:endParaRPr lang="en-IN" sz="1600" b="1" i="1" dirty="0">
              <a:solidFill>
                <a:schemeClr val="bg1"/>
              </a:solidFill>
              <a:latin typeface="Calibri" panose="020F0502020204030204" pitchFamily="34" charset="0"/>
              <a:cs typeface="Times New Roman" panose="02020603050405020304" pitchFamily="18" charset="0"/>
            </a:endParaRPr>
          </a:p>
        </p:txBody>
      </p:sp>
      <p:pic>
        <p:nvPicPr>
          <p:cNvPr id="3074" name="Picture 2" descr="Biopharma | Avantor">
            <a:extLst>
              <a:ext uri="{FF2B5EF4-FFF2-40B4-BE49-F238E27FC236}">
                <a16:creationId xmlns:a16="http://schemas.microsoft.com/office/drawing/2014/main" id="{10A79F9E-8740-4F93-9ED7-B4D5527E0D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764704"/>
            <a:ext cx="2195273" cy="2088232"/>
          </a:xfrm>
          <a:prstGeom prst="ellipse">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pic>
        <p:nvPicPr>
          <p:cNvPr id="3076" name="Picture 4" descr="Sanofi to Takeover Principia Biopharma">
            <a:extLst>
              <a:ext uri="{FF2B5EF4-FFF2-40B4-BE49-F238E27FC236}">
                <a16:creationId xmlns:a16="http://schemas.microsoft.com/office/drawing/2014/main" id="{DB14D2AD-344E-4AEC-A286-338C05CB6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767" y="3598926"/>
            <a:ext cx="2088233" cy="2088233"/>
          </a:xfrm>
          <a:prstGeom prst="ellipse">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E70F96-E9A7-4B52-AB0E-9C5782FDE21D}"/>
              </a:ext>
            </a:extLst>
          </p:cNvPr>
          <p:cNvSpPr txBox="1"/>
          <p:nvPr/>
        </p:nvSpPr>
        <p:spPr>
          <a:xfrm>
            <a:off x="-288032" y="165872"/>
            <a:ext cx="7740352" cy="694036"/>
          </a:xfrm>
          <a:prstGeom prst="rect">
            <a:avLst/>
          </a:prstGeom>
          <a:noFill/>
        </p:spPr>
        <p:txBody>
          <a:bodyPr wrap="square">
            <a:spAutoFit/>
          </a:bodyPr>
          <a:lstStyle/>
          <a:p>
            <a:pPr marL="800100" indent="-342900">
              <a:lnSpc>
                <a:spcPct val="115000"/>
              </a:lnSpc>
              <a:buFont typeface="Wingdings" panose="05000000000000000000" pitchFamily="2" charset="2"/>
              <a:buChar char="ü"/>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Here are some of the most in-demand biotech jobs right now….                                                                            </a:t>
            </a:r>
            <a:r>
              <a:rPr lang="en-US"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c</a:t>
            </a:r>
            <a:r>
              <a:rPr lang="en-US" sz="1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ontinued…</a:t>
            </a:r>
            <a:endParaRPr lang="en-IN"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66650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AF26F87-2224-4C5A-862E-F8102A1D8F7A}"/>
              </a:ext>
            </a:extLst>
          </p:cNvPr>
          <p:cNvSpPr txBox="1"/>
          <p:nvPr/>
        </p:nvSpPr>
        <p:spPr>
          <a:xfrm>
            <a:off x="611560" y="925732"/>
            <a:ext cx="7272808" cy="4770537"/>
          </a:xfrm>
          <a:prstGeom prst="rect">
            <a:avLst/>
          </a:prstGeom>
          <a:noFill/>
        </p:spPr>
        <p:txBody>
          <a:bodyPr wrap="square">
            <a:spAutoFit/>
          </a:bodyPr>
          <a:lstStyle>
            <a:defPPr>
              <a:defRPr lang="ru-RU"/>
            </a:defPPr>
            <a:lvl1pPr marL="342900" lvl="0" indent="-342900" algn="just">
              <a:lnSpc>
                <a:spcPct val="115000"/>
              </a:lnSpc>
              <a:buFont typeface="Symbol" panose="05050102010706020507" pitchFamily="18" charset="2"/>
              <a:buChar char=""/>
              <a:defRPr sz="1600" b="1" i="1">
                <a:solidFill>
                  <a:schemeClr val="bg1"/>
                </a:solidFill>
                <a:latin typeface="Calibri" panose="020F0502020204030204" pitchFamily="34" charset="0"/>
                <a:cs typeface="Times New Roman" panose="02020603050405020304" pitchFamily="18" charset="0"/>
              </a:defRPr>
            </a:lvl1pPr>
          </a:lstStyle>
          <a:p>
            <a:pPr marL="0" indent="0">
              <a:lnSpc>
                <a:spcPct val="100000"/>
              </a:lnSpc>
              <a:buNone/>
            </a:pPr>
            <a:r>
              <a:rPr lang="en-US" b="0" i="0" dirty="0"/>
              <a:t>Understanding rising trends in biotechnology might help you decide on a career path and keep up with breakthroughs that may have an impact on your current position. Here are some of the important trends influencing the market today.</a:t>
            </a:r>
          </a:p>
          <a:p>
            <a:pPr marL="0" indent="0">
              <a:lnSpc>
                <a:spcPct val="100000"/>
              </a:lnSpc>
              <a:buNone/>
            </a:pPr>
            <a:endParaRPr lang="en-IN" b="0" i="0" dirty="0"/>
          </a:p>
          <a:p>
            <a:pPr>
              <a:lnSpc>
                <a:spcPct val="100000"/>
              </a:lnSpc>
            </a:pPr>
            <a:r>
              <a:rPr lang="en-US" dirty="0"/>
              <a:t>Monoclonal Antibodies and Biosimilars -  </a:t>
            </a:r>
          </a:p>
          <a:p>
            <a:pPr marL="539750" indent="0">
              <a:lnSpc>
                <a:spcPct val="100000"/>
              </a:lnSpc>
              <a:buNone/>
            </a:pPr>
            <a:r>
              <a:rPr lang="en-US" b="0" i="0" dirty="0"/>
              <a:t>Monoclonal antibodies are laboratory-created antibodies that help the immune system by repairing, augmenting, or mimicking system responses.</a:t>
            </a:r>
          </a:p>
          <a:p>
            <a:pPr marL="539750" indent="0">
              <a:lnSpc>
                <a:spcPct val="100000"/>
              </a:lnSpc>
              <a:buNone/>
            </a:pPr>
            <a:endParaRPr lang="en-US" b="0" i="0" dirty="0"/>
          </a:p>
          <a:p>
            <a:pPr marL="539750" indent="0">
              <a:lnSpc>
                <a:spcPct val="100000"/>
              </a:lnSpc>
              <a:buNone/>
            </a:pPr>
            <a:r>
              <a:rPr lang="en-US" b="0" i="0" dirty="0"/>
              <a:t>They can recognize cancer cells and deliver radiation to precise locations, making them an important tool in disease elimination. </a:t>
            </a:r>
          </a:p>
          <a:p>
            <a:pPr marL="539750" indent="0">
              <a:lnSpc>
                <a:spcPct val="100000"/>
              </a:lnSpc>
              <a:buNone/>
            </a:pPr>
            <a:endParaRPr lang="en-US" b="0" i="0" dirty="0"/>
          </a:p>
          <a:p>
            <a:pPr marL="539750" indent="0">
              <a:lnSpc>
                <a:spcPct val="100000"/>
              </a:lnSpc>
              <a:buNone/>
            </a:pPr>
            <a:r>
              <a:rPr lang="en-US" b="0" i="0" dirty="0"/>
              <a:t>Combining these antibodies with medications in novel ways may make it easier to control illnesses for which there are presently no viable treatments or which require costly medication. </a:t>
            </a:r>
          </a:p>
          <a:p>
            <a:pPr marL="539750" indent="0">
              <a:lnSpc>
                <a:spcPct val="100000"/>
              </a:lnSpc>
              <a:buNone/>
            </a:pPr>
            <a:endParaRPr lang="en-US" b="0" i="0" dirty="0"/>
          </a:p>
          <a:p>
            <a:pPr marL="539750" indent="0">
              <a:lnSpc>
                <a:spcPct val="100000"/>
              </a:lnSpc>
              <a:buNone/>
            </a:pPr>
            <a:r>
              <a:rPr lang="en-US" b="0" i="0" dirty="0"/>
              <a:t>Meanwhile, biosimilars are being developed to have the same effects as existing drugs but with slightly different compositions. Biosimilars, like generic pharmaceuticals, make immunotherapy and targeted therapeutic therapies more accessible, much as they do for synthetic-based treatments.</a:t>
            </a:r>
            <a:endParaRPr lang="en-IN" b="0" i="0" dirty="0"/>
          </a:p>
        </p:txBody>
      </p:sp>
      <p:sp>
        <p:nvSpPr>
          <p:cNvPr id="6" name="TextBox 5">
            <a:extLst>
              <a:ext uri="{FF2B5EF4-FFF2-40B4-BE49-F238E27FC236}">
                <a16:creationId xmlns:a16="http://schemas.microsoft.com/office/drawing/2014/main" id="{1907828D-C3CE-4219-BD60-6EDC44F9589B}"/>
              </a:ext>
            </a:extLst>
          </p:cNvPr>
          <p:cNvSpPr txBox="1"/>
          <p:nvPr/>
        </p:nvSpPr>
        <p:spPr>
          <a:xfrm>
            <a:off x="611561" y="260648"/>
            <a:ext cx="4032448" cy="584775"/>
          </a:xfrm>
          <a:prstGeom prst="rect">
            <a:avLst/>
          </a:prstGeom>
          <a:noFill/>
        </p:spPr>
        <p:txBody>
          <a:bodyPr wrap="square">
            <a:spAutoFit/>
          </a:bodyPr>
          <a:lstStyle/>
          <a:p>
            <a:r>
              <a:rPr lang="en-US" sz="3200" b="1" dirty="0">
                <a:solidFill>
                  <a:schemeClr val="bg1"/>
                </a:solidFill>
                <a:latin typeface="Agency FB" panose="020B0503020202020204" pitchFamily="34" charset="0"/>
              </a:rPr>
              <a:t>BIOTECHNOLOGY TRENDS</a:t>
            </a:r>
            <a:endParaRPr lang="en-IN" sz="3200" b="1" dirty="0">
              <a:solidFill>
                <a:schemeClr val="bg1"/>
              </a:solidFill>
              <a:latin typeface="Agency FB" panose="020B0503020202020204" pitchFamily="34" charset="0"/>
            </a:endParaRPr>
          </a:p>
        </p:txBody>
      </p:sp>
      <p:sp>
        <p:nvSpPr>
          <p:cNvPr id="7" name="TextBox 6"/>
          <p:cNvSpPr txBox="1"/>
          <p:nvPr/>
        </p:nvSpPr>
        <p:spPr>
          <a:xfrm>
            <a:off x="67431" y="6453336"/>
            <a:ext cx="4360553" cy="369332"/>
          </a:xfrm>
          <a:prstGeom prst="rect">
            <a:avLst/>
          </a:prstGeom>
          <a:noFill/>
        </p:spPr>
        <p:txBody>
          <a:bodyPr wrap="none" rtlCol="0">
            <a:spAutoFit/>
          </a:bodyPr>
          <a:lstStyle/>
          <a:p>
            <a:r>
              <a:rPr lang="en-IN" dirty="0">
                <a:solidFill>
                  <a:schemeClr val="accent6">
                    <a:lumMod val="20000"/>
                    <a:lumOff val="80000"/>
                  </a:schemeClr>
                </a:solidFill>
              </a:rPr>
              <a:t>www.elisatests.in | your student resource</a:t>
            </a:r>
          </a:p>
        </p:txBody>
      </p:sp>
    </p:spTree>
    <p:extLst>
      <p:ext uri="{BB962C8B-B14F-4D97-AF65-F5344CB8AC3E}">
        <p14:creationId xmlns:p14="http://schemas.microsoft.com/office/powerpoint/2010/main" val="4037599109"/>
      </p:ext>
    </p:extLst>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TotalTime>
  <Words>2510</Words>
  <Application>Microsoft Office PowerPoint</Application>
  <PresentationFormat>On-screen Show (4:3)</PresentationFormat>
  <Paragraphs>184</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Agency FB</vt:lpstr>
      <vt:lpstr>Arial</vt:lpstr>
      <vt:lpstr>Bahnschrift SemiBold Condensed</vt:lpstr>
      <vt:lpstr>Calibri</vt:lpstr>
      <vt:lpstr>Symbol</vt:lpstr>
      <vt:lpstr>Wingdings</vt:lpstr>
      <vt:lpstr>template</vt:lpstr>
      <vt:lpstr> YOUR KEY TO CHAMPIONING YOUR BIOTECHNOLOGY CAREER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KEY TO CHAMPIONING YOUR BIOTECHNOLOGY CAREER</dc:title>
  <dc:creator>Krishgen</dc:creator>
  <cp:lastModifiedBy>Krishgen</cp:lastModifiedBy>
  <cp:revision>34</cp:revision>
  <cp:lastPrinted>2021-06-16T05:06:04Z</cp:lastPrinted>
  <dcterms:created xsi:type="dcterms:W3CDTF">2021-06-15T07:10:41Z</dcterms:created>
  <dcterms:modified xsi:type="dcterms:W3CDTF">2021-06-16T05:40:42Z</dcterms:modified>
</cp:coreProperties>
</file>